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448" r:id="rId5"/>
    <p:sldId id="2462" r:id="rId6"/>
    <p:sldId id="259" r:id="rId7"/>
    <p:sldId id="2451" r:id="rId8"/>
    <p:sldId id="2471" r:id="rId9"/>
    <p:sldId id="2474" r:id="rId10"/>
    <p:sldId id="2506" r:id="rId11"/>
    <p:sldId id="2486" r:id="rId12"/>
    <p:sldId id="2475" r:id="rId13"/>
    <p:sldId id="2476" r:id="rId14"/>
    <p:sldId id="2468" r:id="rId15"/>
    <p:sldId id="2502" r:id="rId16"/>
    <p:sldId id="2473" r:id="rId17"/>
    <p:sldId id="2477" r:id="rId18"/>
    <p:sldId id="2488" r:id="rId19"/>
    <p:sldId id="2489" r:id="rId20"/>
    <p:sldId id="2490" r:id="rId21"/>
    <p:sldId id="2492" r:id="rId22"/>
    <p:sldId id="2503" r:id="rId23"/>
    <p:sldId id="2491" r:id="rId24"/>
    <p:sldId id="2493" r:id="rId25"/>
    <p:sldId id="2478" r:id="rId26"/>
    <p:sldId id="2504" r:id="rId27"/>
    <p:sldId id="2494" r:id="rId28"/>
    <p:sldId id="2496" r:id="rId29"/>
    <p:sldId id="2505" r:id="rId30"/>
    <p:sldId id="2495" r:id="rId31"/>
    <p:sldId id="2497" r:id="rId32"/>
    <p:sldId id="2480" r:id="rId33"/>
    <p:sldId id="2466" r:id="rId34"/>
    <p:sldId id="2501" r:id="rId35"/>
    <p:sldId id="243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067C3D-3C78-42AF-9D56-D36793C5A584}">
          <p14:sldIdLst>
            <p14:sldId id="2448"/>
            <p14:sldId id="2462"/>
            <p14:sldId id="259"/>
            <p14:sldId id="2451"/>
            <p14:sldId id="2471"/>
            <p14:sldId id="2474"/>
            <p14:sldId id="2506"/>
            <p14:sldId id="2486"/>
            <p14:sldId id="2475"/>
            <p14:sldId id="2476"/>
            <p14:sldId id="2468"/>
            <p14:sldId id="2502"/>
            <p14:sldId id="2473"/>
            <p14:sldId id="2477"/>
            <p14:sldId id="2488"/>
            <p14:sldId id="2489"/>
            <p14:sldId id="2490"/>
            <p14:sldId id="2492"/>
            <p14:sldId id="2503"/>
            <p14:sldId id="2491"/>
            <p14:sldId id="2493"/>
            <p14:sldId id="2478"/>
            <p14:sldId id="2504"/>
            <p14:sldId id="2494"/>
            <p14:sldId id="2496"/>
            <p14:sldId id="2505"/>
            <p14:sldId id="2495"/>
            <p14:sldId id="2497"/>
            <p14:sldId id="2480"/>
          </p14:sldIdLst>
        </p14:section>
        <p14:section name="Untitled Section" id="{CE7D04A9-0BC2-4DC8-9681-16C764E8C548}">
          <p14:sldIdLst>
            <p14:sldId id="2466"/>
            <p14:sldId id="2501"/>
            <p14:sldId id="2436"/>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85000" autoAdjust="0"/>
  </p:normalViewPr>
  <p:slideViewPr>
    <p:cSldViewPr snapToGrid="0">
      <p:cViewPr varScale="1">
        <p:scale>
          <a:sx n="93" d="100"/>
          <a:sy n="93" d="100"/>
        </p:scale>
        <p:origin x="84" y="102"/>
      </p:cViewPr>
      <p:guideLst>
        <p:guide orient="horz" pos="1992"/>
        <p:guide pos="3840"/>
        <p:guide orient="horz" pos="1416"/>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5/12/2024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209227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269283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chemeClr val="tx1"/>
                </a:solidFill>
                <a:effectLst/>
                <a:highlight>
                  <a:srgbClr val="FFFFFF"/>
                </a:highlight>
                <a:latin typeface="Google Sans"/>
              </a:rPr>
              <a:t>Malignant</a:t>
            </a:r>
            <a:r>
              <a:rPr lang="en-US" b="0" i="0" dirty="0">
                <a:solidFill>
                  <a:schemeClr val="tx1"/>
                </a:solidFill>
                <a:effectLst/>
                <a:highlight>
                  <a:srgbClr val="FFFFFF"/>
                </a:highlight>
                <a:latin typeface="Google Sans"/>
              </a:rPr>
              <a:t> cancer is a term used to describe cancer that involves abnormal cells that divide and grow uncontrollably, invading nearby tissues and potentially spreading to other parts of the body.</a:t>
            </a:r>
          </a:p>
          <a:p>
            <a:endParaRPr lang="en-US" b="0" i="0" dirty="0">
              <a:solidFill>
                <a:schemeClr val="tx1"/>
              </a:solidFill>
              <a:effectLst/>
              <a:highlight>
                <a:srgbClr val="FFFFFF"/>
              </a:highlight>
              <a:latin typeface="Google Sans"/>
            </a:endParaRPr>
          </a:p>
          <a:p>
            <a:r>
              <a:rPr lang="en-US" b="1" i="0" dirty="0">
                <a:solidFill>
                  <a:srgbClr val="410007"/>
                </a:solidFill>
                <a:effectLst/>
                <a:highlight>
                  <a:srgbClr val="FFFFFF"/>
                </a:highlight>
                <a:latin typeface="Google Sans"/>
              </a:rPr>
              <a:t>Benign tumors </a:t>
            </a:r>
            <a:r>
              <a:rPr lang="en-US" b="0" i="0" dirty="0">
                <a:solidFill>
                  <a:srgbClr val="410007"/>
                </a:solidFill>
                <a:effectLst/>
                <a:highlight>
                  <a:srgbClr val="FFFFFF"/>
                </a:highlight>
                <a:latin typeface="Google Sans"/>
              </a:rPr>
              <a:t>are noncancerous masses of cells that grow slowly, have distinct borders, and don't spread to other parts of the body. </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118495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nuclear area, perimeter, diameter, compactness, and concave points were found to be statistically significant (P &lt; 0.05) parameters in differentiating benign, and malignant aspirates.</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151472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53219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BD9D9"/>
                </a:solidFill>
                <a:effectLst/>
                <a:highlight>
                  <a:srgbClr val="1E202B"/>
                </a:highlight>
                <a:latin typeface="Consolas" panose="020B0609020204030204" pitchFamily="49" charset="0"/>
              </a:rPr>
              <a:t>We use the </a:t>
            </a:r>
            <a:r>
              <a:rPr lang="en-US" sz="1200" b="1" dirty="0">
                <a:solidFill>
                  <a:srgbClr val="DBD9D9"/>
                </a:solidFill>
                <a:effectLst/>
                <a:highlight>
                  <a:srgbClr val="1E202B"/>
                </a:highlight>
                <a:latin typeface="Consolas" panose="020B0609020204030204" pitchFamily="49" charset="0"/>
              </a:rPr>
              <a:t>Information Gain Supervised Feature Selection</a:t>
            </a:r>
            <a:r>
              <a:rPr lang="en-US" sz="1200" b="0" dirty="0">
                <a:solidFill>
                  <a:srgbClr val="DBD9D9"/>
                </a:solidFill>
                <a:effectLst/>
                <a:highlight>
                  <a:srgbClr val="1E202B"/>
                </a:highlight>
                <a:latin typeface="Consolas" panose="020B0609020204030204" pitchFamily="49" charset="0"/>
              </a:rPr>
              <a:t>, which help identify the most relevant features in our dataset. We use the encoder from </a:t>
            </a:r>
            <a:r>
              <a:rPr lang="en-US" sz="1200" b="0" dirty="0" err="1">
                <a:solidFill>
                  <a:srgbClr val="DBD9D9"/>
                </a:solidFill>
                <a:effectLst/>
                <a:highlight>
                  <a:srgbClr val="1E202B"/>
                </a:highlight>
                <a:latin typeface="Consolas" panose="020B0609020204030204" pitchFamily="49" charset="0"/>
              </a:rPr>
              <a:t>sklearn</a:t>
            </a:r>
            <a:r>
              <a:rPr lang="en-US" sz="1200" b="0" dirty="0">
                <a:solidFill>
                  <a:srgbClr val="DBD9D9"/>
                </a:solidFill>
                <a:effectLst/>
                <a:highlight>
                  <a:srgbClr val="1E202B"/>
                </a:highlight>
                <a:latin typeface="Consolas" panose="020B0609020204030204" pitchFamily="49" charset="0"/>
              </a:rPr>
              <a:t> to change categorical values into </a:t>
            </a:r>
            <a:r>
              <a:rPr lang="en-US" sz="1200" b="0" dirty="0" err="1">
                <a:solidFill>
                  <a:srgbClr val="DBD9D9"/>
                </a:solidFill>
                <a:effectLst/>
                <a:highlight>
                  <a:srgbClr val="1E202B"/>
                </a:highlight>
                <a:latin typeface="Consolas" panose="020B0609020204030204" pitchFamily="49" charset="0"/>
              </a:rPr>
              <a:t>numberical</a:t>
            </a:r>
            <a:r>
              <a:rPr lang="en-US" sz="1200" b="0" dirty="0">
                <a:solidFill>
                  <a:srgbClr val="DBD9D9"/>
                </a:solidFill>
                <a:effectLst/>
                <a:highlight>
                  <a:srgbClr val="1E202B"/>
                </a:highlight>
                <a:latin typeface="Consolas" panose="020B0609020204030204" pitchFamily="49" charset="0"/>
              </a:rPr>
              <a:t> values. The features with the high information gain are typically more useful for making decisions about how to split the data in decision tree. There are also preferred for model training data as they can lead to more effective and efficient model. We can distinguish our top ranking information gains. </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8381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DBD9D9"/>
                </a:solidFill>
                <a:effectLst/>
                <a:highlight>
                  <a:srgbClr val="1E202B"/>
                </a:highlight>
                <a:latin typeface="Consolas" panose="020B0609020204030204" pitchFamily="49" charset="0"/>
              </a:rPr>
              <a:t>Chi-square feature selection </a:t>
            </a:r>
            <a:r>
              <a:rPr lang="en-US" b="0" dirty="0">
                <a:solidFill>
                  <a:srgbClr val="DBD9D9"/>
                </a:solidFill>
                <a:effectLst/>
                <a:highlight>
                  <a:srgbClr val="1E202B"/>
                </a:highlight>
                <a:latin typeface="Consolas" panose="020B0609020204030204" pitchFamily="49" charset="0"/>
              </a:rPr>
              <a:t>is effective for categorical data and can identify features that are most relevant to the target variable based on their dependency.</a:t>
            </a:r>
          </a:p>
          <a:p>
            <a:r>
              <a:rPr lang="en-US" b="0" dirty="0">
                <a:solidFill>
                  <a:srgbClr val="DBD9D9"/>
                </a:solidFill>
                <a:effectLst/>
                <a:highlight>
                  <a:srgbClr val="1E202B"/>
                </a:highlight>
                <a:latin typeface="Consolas" panose="020B0609020204030204" pitchFamily="49" charset="0"/>
              </a:rPr>
              <a:t>The variables with highest score are the most relevant for modeling. We are not going to use all the Selection techniques to validate the most important features. Correlation is another method use to check the relationship among the features. Based on the correlation plots, we can agree that most the features are related. </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497863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Pairplots</a:t>
            </a:r>
            <a:r>
              <a:rPr lang="en-US" dirty="0"/>
              <a:t> can help you to quickly understand the distribution of each variable, as well as the relationships between variables. This can be helpful for identifying potential areas for further investigation.</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35679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correlation plot highlights the relationship between all the variables. As we can see there are a lot orange box than purple box which means that our data set is ready to be modeling </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87046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260265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1648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224662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represent every lab encounter for each cancer diagnosis claim.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5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When the validation score displays a zigzag pattern while the training score follows a smooth curve, it suggests that the model is overfitting the training data.</a:t>
            </a:r>
          </a:p>
          <a:p>
            <a:pPr algn="l">
              <a:buFont typeface="+mj-lt"/>
              <a:buAutoNum type="arabicPeriod"/>
            </a:pPr>
            <a:r>
              <a:rPr lang="en-US" b="1" i="0" dirty="0">
                <a:solidFill>
                  <a:srgbClr val="0D0D0D"/>
                </a:solidFill>
                <a:effectLst/>
                <a:highlight>
                  <a:srgbClr val="FFFFFF"/>
                </a:highlight>
                <a:latin typeface="Söhne"/>
              </a:rPr>
              <a:t>Training Score (Training Performance):</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training score represents the performance of the model on the training data. As the model learns from the training data, its performance typically improves over time. This improvement is often reflected as a smooth curve because the model is optimizing itself to minimize the training error.</a:t>
            </a:r>
          </a:p>
          <a:p>
            <a:pPr algn="l">
              <a:buFont typeface="+mj-lt"/>
              <a:buAutoNum type="arabicPeriod"/>
            </a:pPr>
            <a:r>
              <a:rPr lang="en-US" b="1" i="0" dirty="0">
                <a:solidFill>
                  <a:srgbClr val="0D0D0D"/>
                </a:solidFill>
                <a:effectLst/>
                <a:highlight>
                  <a:srgbClr val="FFFFFF"/>
                </a:highlight>
                <a:latin typeface="Söhne"/>
              </a:rPr>
              <a:t>Validation Score (Validation Performance):</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validation score represents the performance of the model on a separate validation dataset that the model has not been trained on. It's used to estimate how well the model generalizes to unseen data.</a:t>
            </a:r>
          </a:p>
          <a:p>
            <a:pPr marL="742950" lvl="1" indent="-285750" algn="l">
              <a:buFont typeface="+mj-lt"/>
              <a:buAutoNum type="arabicPeriod"/>
            </a:pPr>
            <a:r>
              <a:rPr lang="en-US" b="0" i="0" dirty="0">
                <a:solidFill>
                  <a:srgbClr val="0D0D0D"/>
                </a:solidFill>
                <a:effectLst/>
                <a:highlight>
                  <a:srgbClr val="FFFFFF"/>
                </a:highlight>
                <a:latin typeface="Söhne"/>
              </a:rPr>
              <a:t>A zigzag pattern in the validation score indicates that the model's performance fluctuates significantly as the hyperparameters change during training. This instability suggests that the model's generalization ability is not consistent across different parameter configurations.</a:t>
            </a:r>
          </a:p>
          <a:p>
            <a:endParaRPr lang="en-US" dirty="0"/>
          </a:p>
          <a:p>
            <a:pPr algn="l">
              <a:buFont typeface="+mj-lt"/>
              <a:buAutoNum type="arabicPeriod"/>
            </a:pPr>
            <a:r>
              <a:rPr lang="en-US" b="1" i="0" dirty="0">
                <a:solidFill>
                  <a:srgbClr val="0D0D0D"/>
                </a:solidFill>
                <a:effectLst/>
                <a:highlight>
                  <a:srgbClr val="FFFFFF"/>
                </a:highlight>
                <a:latin typeface="Söhne"/>
              </a:rPr>
              <a:t>Interpretation:</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smooth curve of the training score suggests that the model is learning and adapting well to the training data, possibly even overfitting it, as indicated by high training performance.</a:t>
            </a:r>
          </a:p>
          <a:p>
            <a:pPr marL="742950" lvl="1" indent="-285750" algn="l">
              <a:buFont typeface="+mj-lt"/>
              <a:buAutoNum type="arabicPeriod"/>
            </a:pPr>
            <a:r>
              <a:rPr lang="en-US" b="0" i="0" dirty="0">
                <a:solidFill>
                  <a:srgbClr val="0D0D0D"/>
                </a:solidFill>
                <a:effectLst/>
                <a:highlight>
                  <a:srgbClr val="FFFFFF"/>
                </a:highlight>
                <a:latin typeface="Söhne"/>
              </a:rPr>
              <a:t>The zigzag pattern in the validation score indicates that the model's performance is sensitive to variations in the hyperparameters. It's struggling to generalize well to unseen data, which is a sign of overfitting.</a:t>
            </a:r>
          </a:p>
          <a:p>
            <a:pPr marL="457200" lvl="1" indent="0" algn="l">
              <a:buFont typeface="+mj-lt"/>
              <a:buNone/>
            </a:pPr>
            <a:endParaRPr lang="en-US" b="0" i="0" dirty="0">
              <a:solidFill>
                <a:srgbClr val="0D0D0D"/>
              </a:solidFill>
              <a:effectLst/>
              <a:highlight>
                <a:srgbClr val="FFFFFF"/>
              </a:highlight>
              <a:latin typeface="Söhne"/>
            </a:endParaRPr>
          </a:p>
          <a:p>
            <a:pPr marL="457200" lvl="1" indent="0" algn="l">
              <a:buFont typeface="+mj-lt"/>
              <a:buNone/>
            </a:pPr>
            <a:r>
              <a:rPr lang="en-US" sz="1200" b="1" dirty="0"/>
              <a:t>The model was correctly able to predict 53 cancer diagnosis as benign, 89 cancer diagnosis as malignant, 0 incorrectly predicted as not benign and 1 incorrectly predicted cancer diagnosis as malignant</a:t>
            </a:r>
            <a:endParaRPr lang="en-US" b="1" i="0" dirty="0">
              <a:solidFill>
                <a:srgbClr val="0D0D0D"/>
              </a:solidFill>
              <a:effectLst/>
              <a:highlight>
                <a:srgbClr val="FFFFFF"/>
              </a:highlight>
              <a:latin typeface="Söhne"/>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90576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trend along the folds has accuracy of .99 which indicates that the model is overfitting. This AUC </a:t>
            </a:r>
            <a:r>
              <a:rPr lang="en-US" b="0" i="0" dirty="0">
                <a:solidFill>
                  <a:srgbClr val="242424"/>
                </a:solidFill>
                <a:effectLst/>
                <a:highlight>
                  <a:srgbClr val="FFFFFF"/>
                </a:highlight>
                <a:latin typeface="source-serif-pro"/>
              </a:rPr>
              <a:t>means there is a 100% chance that the model will be able to distinguish between positive class and negative class.</a:t>
            </a:r>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50410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2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572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46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09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model was correctly able to predict 70 cancer diagnosis as benign, 40 cancer diagnosis as malignant, 3 incorrectly predicted as not benign and 1 incorrectly predicted cancer diagnosis as malignant</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972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069597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197927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3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25002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4651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0675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highlight>
                  <a:srgbClr val="FFFFFF"/>
                </a:highlight>
                <a:latin typeface="Open Sans Semibold" panose="020F0502020204030204" pitchFamily="34" charset="0"/>
              </a:rPr>
              <a:t>Staging</a:t>
            </a:r>
          </a:p>
          <a:p>
            <a:pPr algn="l"/>
            <a:r>
              <a:rPr lang="en-US" b="0" i="0" dirty="0">
                <a:solidFill>
                  <a:srgbClr val="000000"/>
                </a:solidFill>
                <a:effectLst/>
                <a:highlight>
                  <a:srgbClr val="FFFFFF"/>
                </a:highlight>
                <a:latin typeface="Open Sans" panose="020B0606030504020204" pitchFamily="34" charset="0"/>
              </a:rPr>
              <a:t>If breast cancer is diagnosed, other tests are done to find out if cancer cells have spread within the breast or to other parts of the body. This process is called </a:t>
            </a:r>
            <a:r>
              <a:rPr lang="en-US" b="0" i="1" dirty="0">
                <a:solidFill>
                  <a:srgbClr val="000000"/>
                </a:solidFill>
                <a:effectLst/>
                <a:highlight>
                  <a:srgbClr val="FFFFFF"/>
                </a:highlight>
                <a:latin typeface="Open Sans" panose="020B0606030504020204" pitchFamily="34" charset="0"/>
              </a:rPr>
              <a:t>staging.</a:t>
            </a:r>
            <a:r>
              <a:rPr lang="en-US" b="0" i="0" dirty="0">
                <a:solidFill>
                  <a:srgbClr val="000000"/>
                </a:solidFill>
                <a:effectLst/>
                <a:highlight>
                  <a:srgbClr val="FFFFFF"/>
                </a:highlight>
                <a:latin typeface="Open Sans" panose="020B0606030504020204" pitchFamily="34" charset="0"/>
              </a:rPr>
              <a:t> Whether the cancer is only in the breast, is found in lymph nodes under your arm, or has spread outside the breast determines your stage of breast cancer. The type and stage of breast cancer tells doctors what kind of treatment you need.</a:t>
            </a:r>
          </a:p>
          <a:p>
            <a:pPr algn="l"/>
            <a:endParaRPr lang="en-US" b="0" i="0" dirty="0">
              <a:solidFill>
                <a:srgbClr val="000000"/>
              </a:solidFill>
              <a:effectLst/>
              <a:highlight>
                <a:srgbClr val="FFFFFF"/>
              </a:highlight>
              <a:latin typeface="Open Sans" panose="020B0606030504020204" pitchFamily="34" charset="0"/>
            </a:endParaRPr>
          </a:p>
          <a:p>
            <a:pPr algn="l">
              <a:buFont typeface="Arial" panose="020B0604020202020204" pitchFamily="34" charset="0"/>
              <a:buChar char="•"/>
            </a:pPr>
            <a:r>
              <a:rPr lang="en-US" b="1" i="0" dirty="0">
                <a:solidFill>
                  <a:srgbClr val="000000"/>
                </a:solidFill>
                <a:effectLst/>
                <a:highlight>
                  <a:srgbClr val="FFFFFF"/>
                </a:highlight>
                <a:latin typeface="Open Sans" panose="020B0606030504020204" pitchFamily="34" charset="0"/>
              </a:rPr>
              <a:t> Breast ultrasound.</a:t>
            </a:r>
            <a:r>
              <a:rPr lang="en-US" b="0" i="0" dirty="0">
                <a:solidFill>
                  <a:srgbClr val="000000"/>
                </a:solidFill>
                <a:effectLst/>
                <a:highlight>
                  <a:srgbClr val="FFFFFF"/>
                </a:highlight>
                <a:latin typeface="Open Sans" panose="020B0606030504020204" pitchFamily="34" charset="0"/>
              </a:rPr>
              <a:t> A machine that uses sound waves to make pictures, called </a:t>
            </a:r>
            <a:r>
              <a:rPr lang="en-US" b="0" i="1" dirty="0">
                <a:solidFill>
                  <a:srgbClr val="000000"/>
                </a:solidFill>
                <a:effectLst/>
                <a:highlight>
                  <a:srgbClr val="FFFFFF"/>
                </a:highlight>
                <a:latin typeface="Open Sans" panose="020B0606030504020204" pitchFamily="34" charset="0"/>
              </a:rPr>
              <a:t>sonograms,</a:t>
            </a:r>
            <a:r>
              <a:rPr lang="en-US" b="0" i="0" dirty="0">
                <a:solidFill>
                  <a:srgbClr val="000000"/>
                </a:solidFill>
                <a:effectLst/>
                <a:highlight>
                  <a:srgbClr val="FFFFFF"/>
                </a:highlight>
                <a:latin typeface="Open Sans" panose="020B0606030504020204" pitchFamily="34" charset="0"/>
              </a:rPr>
              <a:t> of areas inside the breast.</a:t>
            </a:r>
          </a:p>
          <a:p>
            <a:pPr algn="l">
              <a:buFont typeface="Arial" panose="020B0604020202020204" pitchFamily="34" charset="0"/>
              <a:buChar char="•"/>
            </a:pPr>
            <a:r>
              <a:rPr lang="en-US" b="1" i="0" dirty="0">
                <a:solidFill>
                  <a:srgbClr val="000000"/>
                </a:solidFill>
                <a:effectLst/>
                <a:highlight>
                  <a:srgbClr val="FFFFFF"/>
                </a:highlight>
                <a:latin typeface="Open Sans" panose="020B0606030504020204" pitchFamily="34" charset="0"/>
              </a:rPr>
              <a:t>Diagnostic mammogram.</a:t>
            </a:r>
            <a:r>
              <a:rPr lang="en-US" b="0" i="0" dirty="0">
                <a:solidFill>
                  <a:srgbClr val="000000"/>
                </a:solidFill>
                <a:effectLst/>
                <a:highlight>
                  <a:srgbClr val="FFFFFF"/>
                </a:highlight>
                <a:latin typeface="Open Sans" panose="020B0606030504020204" pitchFamily="34" charset="0"/>
              </a:rPr>
              <a:t> If you have a problem in your breast, such as lumps, or if an area of the breast looks abnormal on a screening mammogram, doctors may have you get a diagnostic mammogram. This is a more detailed X-ray of the breast.</a:t>
            </a:r>
          </a:p>
          <a:p>
            <a:pPr algn="l">
              <a:buFont typeface="Arial" panose="020B0604020202020204" pitchFamily="34" charset="0"/>
              <a:buChar char="•"/>
            </a:pPr>
            <a:r>
              <a:rPr lang="en-US" b="1" i="0" dirty="0">
                <a:solidFill>
                  <a:srgbClr val="000000"/>
                </a:solidFill>
                <a:effectLst/>
                <a:highlight>
                  <a:srgbClr val="FFFFFF"/>
                </a:highlight>
                <a:latin typeface="Open Sans" panose="020B0606030504020204" pitchFamily="34" charset="0"/>
              </a:rPr>
              <a:t>Breast magnetic resonance imaging (MRI).</a:t>
            </a:r>
            <a:r>
              <a:rPr lang="en-US" b="0" i="0" dirty="0">
                <a:solidFill>
                  <a:srgbClr val="000000"/>
                </a:solidFill>
                <a:effectLst/>
                <a:highlight>
                  <a:srgbClr val="FFFFFF"/>
                </a:highlight>
                <a:latin typeface="Open Sans" panose="020B0606030504020204" pitchFamily="34" charset="0"/>
              </a:rPr>
              <a:t> A kind of body scan that uses a magnet linked to a computer. The MRI scan will make detailed pictures of areas inside the breast.</a:t>
            </a:r>
          </a:p>
          <a:p>
            <a:pPr algn="l">
              <a:buFont typeface="Arial" panose="020B0604020202020204" pitchFamily="34" charset="0"/>
              <a:buChar char="•"/>
            </a:pPr>
            <a:r>
              <a:rPr lang="en-US" b="1" i="0" dirty="0">
                <a:solidFill>
                  <a:srgbClr val="000000"/>
                </a:solidFill>
                <a:effectLst/>
                <a:highlight>
                  <a:srgbClr val="FFFFFF"/>
                </a:highlight>
                <a:latin typeface="Open Sans" panose="020B0606030504020204" pitchFamily="34" charset="0"/>
              </a:rPr>
              <a:t>Biopsy.</a:t>
            </a:r>
            <a:r>
              <a:rPr lang="en-US" b="0" i="0" dirty="0">
                <a:solidFill>
                  <a:srgbClr val="000000"/>
                </a:solidFill>
                <a:effectLst/>
                <a:highlight>
                  <a:srgbClr val="FFFFFF"/>
                </a:highlight>
                <a:latin typeface="Open Sans" panose="020B0606030504020204" pitchFamily="34" charset="0"/>
              </a:rPr>
              <a:t> This is a test that removes tissue or fluid from the breast to be looked at under a microscope and do more testing. There are different kinds of biopsies (for example, fine-needle aspiration, core biopsy, or open biopsy).</a:t>
            </a:r>
          </a:p>
          <a:p>
            <a:pPr algn="l"/>
            <a:endParaRPr lang="en-US" b="0" i="0" dirty="0">
              <a:solidFill>
                <a:srgbClr val="000000"/>
              </a:solidFill>
              <a:effectLst/>
              <a:highlight>
                <a:srgbClr val="FFFFFF"/>
              </a:highligh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52696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14392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49869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Diagnosis is </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22981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000" cap="all" spc="300" baseline="0"/>
            </a:lvl1pPr>
          </a:lstStyle>
          <a:p>
            <a:r>
              <a:rPr lang="en-US" dirty="0"/>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3512344" y="3700222"/>
            <a:ext cx="5167313"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156E-BE02-9BBA-0763-EE0EC2287746}"/>
              </a:ext>
            </a:extLst>
          </p:cNvPr>
          <p:cNvSpPr>
            <a:spLocks noGrp="1"/>
          </p:cNvSpPr>
          <p:nvPr>
            <p:ph type="title" hasCustomPrompt="1"/>
          </p:nvPr>
        </p:nvSpPr>
        <p:spPr>
          <a:xfrm>
            <a:off x="469107" y="50241"/>
            <a:ext cx="11265694" cy="1304544"/>
          </a:xfrm>
        </p:spPr>
        <p:txBody>
          <a:bodyPr anchor="b" anchorCtr="0"/>
          <a:lstStyle>
            <a:lvl1pPr>
              <a:defRPr sz="4800"/>
            </a:lvl1pPr>
          </a:lstStyle>
          <a:p>
            <a:r>
              <a:rPr lang="en-US" dirty="0"/>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469900" y="4471988"/>
            <a:ext cx="5156200"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1638300"/>
            <a:ext cx="5174975" cy="1892300"/>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3864355"/>
            <a:ext cx="5174975"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5" name="Content Placeholder 3">
            <a:extLst>
              <a:ext uri="{FF2B5EF4-FFF2-40B4-BE49-F238E27FC236}">
                <a16:creationId xmlns:a16="http://schemas.microsoft.com/office/drawing/2014/main" id="{155348AE-D0F6-8964-FB7A-612A611AD671}"/>
              </a:ext>
            </a:extLst>
          </p:cNvPr>
          <p:cNvSpPr>
            <a:spLocks noGrp="1"/>
          </p:cNvSpPr>
          <p:nvPr>
            <p:ph sz="quarter" idx="14" hasCustomPrompt="1"/>
          </p:nvPr>
        </p:nvSpPr>
        <p:spPr>
          <a:xfrm>
            <a:off x="6559827" y="4471988"/>
            <a:ext cx="5174974"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37841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B0BF-E38F-E2A3-143D-4B77377FE7E4}"/>
              </a:ext>
            </a:extLst>
          </p:cNvPr>
          <p:cNvSpPr>
            <a:spLocks noGrp="1"/>
          </p:cNvSpPr>
          <p:nvPr>
            <p:ph type="title" hasCustomPrompt="1"/>
          </p:nvPr>
        </p:nvSpPr>
        <p:spPr>
          <a:xfrm>
            <a:off x="950073" y="40193"/>
            <a:ext cx="10281172" cy="1316334"/>
          </a:xfrm>
        </p:spPr>
        <p:txBody>
          <a:bodyPr anchor="b" anchorCtr="0"/>
          <a:lstStyle>
            <a:lvl1pPr>
              <a:defRPr sz="4800"/>
            </a:lvl1pPr>
          </a:lstStyle>
          <a:p>
            <a:r>
              <a:rPr lang="en-US" dirty="0"/>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3" name="Text Placeholder 27">
            <a:extLst>
              <a:ext uri="{FF2B5EF4-FFF2-40B4-BE49-F238E27FC236}">
                <a16:creationId xmlns:a16="http://schemas.microsoft.com/office/drawing/2014/main" id="{45BAD2EF-B428-1883-5F6B-BA8B3A18D3C8}"/>
              </a:ext>
            </a:extLst>
          </p:cNvPr>
          <p:cNvSpPr>
            <a:spLocks noGrp="1"/>
          </p:cNvSpPr>
          <p:nvPr>
            <p:ph type="body" sz="quarter" idx="17" hasCustomPrompt="1"/>
          </p:nvPr>
        </p:nvSpPr>
        <p:spPr>
          <a:xfrm>
            <a:off x="950073"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5" name="Text Placeholder 27">
            <a:extLst>
              <a:ext uri="{FF2B5EF4-FFF2-40B4-BE49-F238E27FC236}">
                <a16:creationId xmlns:a16="http://schemas.microsoft.com/office/drawing/2014/main" id="{A25B6479-6C48-F3A7-D96C-55AD3C97080D}"/>
              </a:ext>
            </a:extLst>
          </p:cNvPr>
          <p:cNvSpPr>
            <a:spLocks noGrp="1"/>
          </p:cNvSpPr>
          <p:nvPr>
            <p:ph type="body" sz="quarter" idx="19" hasCustomPrompt="1"/>
          </p:nvPr>
        </p:nvSpPr>
        <p:spPr>
          <a:xfrm>
            <a:off x="4531789"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7" name="Text Placeholder 27">
            <a:extLst>
              <a:ext uri="{FF2B5EF4-FFF2-40B4-BE49-F238E27FC236}">
                <a16:creationId xmlns:a16="http://schemas.microsoft.com/office/drawing/2014/main" id="{52A27F04-C302-800F-5FE5-9B7FA2DBED45}"/>
              </a:ext>
            </a:extLst>
          </p:cNvPr>
          <p:cNvSpPr>
            <a:spLocks noGrp="1"/>
          </p:cNvSpPr>
          <p:nvPr>
            <p:ph type="body" sz="quarter" idx="21" hasCustomPrompt="1"/>
          </p:nvPr>
        </p:nvSpPr>
        <p:spPr>
          <a:xfrm>
            <a:off x="8112871"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872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 name="Text Placeholder 6">
            <a:extLst>
              <a:ext uri="{FF2B5EF4-FFF2-40B4-BE49-F238E27FC236}">
                <a16:creationId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Text Placeholder 6">
            <a:extLst>
              <a:ext uri="{FF2B5EF4-FFF2-40B4-BE49-F238E27FC236}">
                <a16:creationId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6">
            <a:extLst>
              <a:ext uri="{FF2B5EF4-FFF2-40B4-BE49-F238E27FC236}">
                <a16:creationId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0" name="Text Placeholder 6">
            <a:extLst>
              <a:ext uri="{FF2B5EF4-FFF2-40B4-BE49-F238E27FC236}">
                <a16:creationId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Text Placeholder 6">
            <a:extLst>
              <a:ext uri="{FF2B5EF4-FFF2-40B4-BE49-F238E27FC236}">
                <a16:creationId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Text Placeholder 6">
            <a:extLst>
              <a:ext uri="{FF2B5EF4-FFF2-40B4-BE49-F238E27FC236}">
                <a16:creationId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3065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pic>
        <p:nvPicPr>
          <p:cNvPr id="8" name="Picture 7" descr="A close up of dots&#10;&#10;Description automatically generated">
            <a:extLst>
              <a:ext uri="{FF2B5EF4-FFF2-40B4-BE49-F238E27FC236}">
                <a16:creationId xmlns:a16="http://schemas.microsoft.com/office/drawing/2014/main" id="{A7778945-CDEB-9A7F-80F5-5A2906972A9A}"/>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dirty="0"/>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105917"/>
            <a:ext cx="731520" cy="731520"/>
          </a:xfrm>
        </p:spPr>
        <p:txBody>
          <a:bodyPr/>
          <a:lstStyle>
            <a:lvl1pPr marL="0" indent="0" algn="ctr">
              <a:buNone/>
              <a:defRPr sz="1000"/>
            </a:lvl1pPr>
          </a:lstStyle>
          <a:p>
            <a:r>
              <a:rPr lang="en-US"/>
              <a:t>Click icon to add picture</a:t>
            </a:r>
            <a:endParaRPr lang="en-US" dirty="0"/>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3893330"/>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dirty="0"/>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105917"/>
            <a:ext cx="731520" cy="731520"/>
          </a:xfrm>
        </p:spPr>
        <p:txBody>
          <a:bodyPr/>
          <a:lstStyle>
            <a:lvl1pPr marL="0" indent="0" algn="ctr">
              <a:buNone/>
              <a:defRPr sz="1000"/>
            </a:lvl1pPr>
          </a:lstStyle>
          <a:p>
            <a:r>
              <a:rPr lang="en-US"/>
              <a:t>Click icon to add picture</a:t>
            </a:r>
            <a:endParaRPr lang="en-US" dirty="0"/>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3893330"/>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105917"/>
            <a:ext cx="731520" cy="731520"/>
          </a:xfrm>
        </p:spPr>
        <p:txBody>
          <a:bodyPr/>
          <a:lstStyle>
            <a:lvl1pPr marL="0" indent="0" algn="ctr">
              <a:buNone/>
              <a:defRPr sz="1000"/>
            </a:lvl1pPr>
          </a:lstStyle>
          <a:p>
            <a:r>
              <a:rPr lang="en-US"/>
              <a:t>Click icon to add picture</a:t>
            </a:r>
            <a:endParaRPr lang="en-US" dirty="0"/>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3893330"/>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dirty="0"/>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dirty="0"/>
              <a:t>Click to add text</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45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2782674"/>
            <a:ext cx="4122755" cy="2693678"/>
          </a:xfrm>
        </p:spPr>
        <p:txBody>
          <a:bodyPr/>
          <a:lstStyle>
            <a:lvl1pPr marL="0" indent="0">
              <a:lnSpc>
                <a:spcPct val="100000"/>
              </a:lnSpc>
              <a:buNone/>
              <a:defRPr/>
            </a:lvl1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1135465"/>
            <a:ext cx="5012987" cy="2788704"/>
          </a:xfrm>
        </p:spPr>
        <p:txBody>
          <a:bodyPr anchor="b"/>
          <a:lstStyle>
            <a:lvl1pPr algn="l">
              <a:defRPr sz="6000" spc="300"/>
            </a:lvl1pPr>
          </a:lstStyle>
          <a:p>
            <a:r>
              <a:rPr lang="en-US" dirty="0"/>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012987"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3727" y="1591703"/>
            <a:ext cx="11002962" cy="476464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05578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4519" y="2205872"/>
            <a:ext cx="11002962" cy="368588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7393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bIns="274320" anchor="b">
            <a:normAutofit/>
          </a:bodyPr>
          <a:lstStyle>
            <a:lvl1pPr marL="0" indent="0" algn="ctr">
              <a:buNone/>
              <a:defRPr sz="3200" cap="all" baseline="0"/>
            </a:lvl1pPr>
          </a:lstStyle>
          <a:p>
            <a:pPr lvl="0"/>
            <a:r>
              <a:rPr lang="en-US" dirty="0"/>
              <a:t>Click to add title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dirty="0"/>
              <a:t>add TITLE HERE</a:t>
            </a:r>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 Placeholder 6">
            <a:extLst>
              <a:ext uri="{FF2B5EF4-FFF2-40B4-BE49-F238E27FC236}">
                <a16:creationId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4" name="Text Placeholder 6">
            <a:extLst>
              <a:ext uri="{FF2B5EF4-FFF2-40B4-BE49-F238E27FC236}">
                <a16:creationId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5" name="Text Placeholder 6">
            <a:extLst>
              <a:ext uri="{FF2B5EF4-FFF2-40B4-BE49-F238E27FC236}">
                <a16:creationId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Text Placeholder 6">
            <a:extLst>
              <a:ext uri="{FF2B5EF4-FFF2-40B4-BE49-F238E27FC236}">
                <a16:creationId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7" name="Text Placeholder 6">
            <a:extLst>
              <a:ext uri="{FF2B5EF4-FFF2-40B4-BE49-F238E27FC236}">
                <a16:creationId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8" name="Text Placeholder 6">
            <a:extLst>
              <a:ext uri="{FF2B5EF4-FFF2-40B4-BE49-F238E27FC236}">
                <a16:creationId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9" name="Text Placeholder 6">
            <a:extLst>
              <a:ext uri="{FF2B5EF4-FFF2-40B4-BE49-F238E27FC236}">
                <a16:creationId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0" name="Text Placeholder 6">
            <a:extLst>
              <a:ext uri="{FF2B5EF4-FFF2-40B4-BE49-F238E27FC236}">
                <a16:creationId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1" name="Text Placeholder 6">
            <a:extLst>
              <a:ext uri="{FF2B5EF4-FFF2-40B4-BE49-F238E27FC236}">
                <a16:creationId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2" name="Text Placeholder 6">
            <a:extLst>
              <a:ext uri="{FF2B5EF4-FFF2-40B4-BE49-F238E27FC236}">
                <a16:creationId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3" name="Text Placeholder 6">
            <a:extLst>
              <a:ext uri="{FF2B5EF4-FFF2-40B4-BE49-F238E27FC236}">
                <a16:creationId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09212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77" r:id="rId5"/>
    <p:sldLayoutId id="2147483685" r:id="rId6"/>
    <p:sldLayoutId id="2147483686" r:id="rId7"/>
    <p:sldLayoutId id="2147483666" r:id="rId8"/>
    <p:sldLayoutId id="2147483681" r:id="rId9"/>
    <p:sldLayoutId id="2147483683" r:id="rId10"/>
    <p:sldLayoutId id="2147483682" r:id="rId11"/>
    <p:sldLayoutId id="2147483684" r:id="rId12"/>
    <p:sldLayoutId id="2147483680"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24432/C5DW2B"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5">
            <a:alphaModFix amt="52000"/>
            <a:extLst>
              <a:ext uri="{BEBA8EAE-BF5A-486C-A8C5-ECC9F3942E4B}">
                <a14:imgProps xmlns:a14="http://schemas.microsoft.com/office/drawing/2010/main">
                  <a14:imgLayer r:embed="rId6">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060315"/>
            <a:ext cx="11490325" cy="2218959"/>
          </a:xfrm>
        </p:spPr>
        <p:txBody>
          <a:bodyPr/>
          <a:lstStyle/>
          <a:p>
            <a:r>
              <a:rPr lang="en-US" dirty="0"/>
              <a:t>Warner Alexis.</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sz="quarter" idx="13"/>
          </p:nvPr>
        </p:nvSpPr>
        <p:spPr>
          <a:xfrm>
            <a:off x="3512344" y="3700222"/>
            <a:ext cx="5167313" cy="603250"/>
          </a:xfrm>
        </p:spPr>
        <p:txBody>
          <a:bodyPr/>
          <a:lstStyle/>
          <a:p>
            <a:r>
              <a:rPr lang="en-US" dirty="0"/>
              <a:t>Breast Cancer Diagnosis prediction</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3512343" y="5922140"/>
            <a:ext cx="5167313" cy="848311"/>
          </a:xfrm>
        </p:spPr>
        <p:txBody>
          <a:bodyPr/>
          <a:lstStyle/>
          <a:p>
            <a:r>
              <a:rPr lang="en-US" dirty="0"/>
              <a:t>05.12.2024</a:t>
            </a:r>
          </a:p>
        </p:txBody>
      </p:sp>
      <p:pic>
        <p:nvPicPr>
          <p:cNvPr id="18" name="Video 17">
            <a:hlinkClick r:id="" action="ppaction://media"/>
            <a:extLst>
              <a:ext uri="{FF2B5EF4-FFF2-40B4-BE49-F238E27FC236}">
                <a16:creationId xmlns:a16="http://schemas.microsoft.com/office/drawing/2014/main" id="{9B84E3AD-6965-377F-6BD9-C45DD74366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7832306"/>
      </p:ext>
    </p:extLst>
  </p:cSld>
  <p:clrMapOvr>
    <a:masterClrMapping/>
  </p:clrMapOvr>
  <mc:AlternateContent xmlns:mc="http://schemas.openxmlformats.org/markup-compatibility/2006">
    <mc:Choice xmlns:p14="http://schemas.microsoft.com/office/powerpoint/2010/main" Requires="p14">
      <p:transition spd="slow" p14:dur="2000" advTm="304"/>
    </mc:Choice>
    <mc:Fallback>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Data Preprocessing</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E1F16F6-7E61-8996-4BDD-5488D3E08F9C}"/>
              </a:ext>
            </a:extLst>
          </p:cNvPr>
          <p:cNvPicPr>
            <a:picLocks noChangeAspect="1"/>
          </p:cNvPicPr>
          <p:nvPr/>
        </p:nvPicPr>
        <p:blipFill>
          <a:blip r:embed="rId3"/>
          <a:stretch>
            <a:fillRect/>
          </a:stretch>
        </p:blipFill>
        <p:spPr>
          <a:xfrm>
            <a:off x="246888" y="923575"/>
            <a:ext cx="11457432" cy="5010849"/>
          </a:xfrm>
          <a:prstGeom prst="rect">
            <a:avLst/>
          </a:prstGeom>
        </p:spPr>
      </p:pic>
    </p:spTree>
    <p:extLst>
      <p:ext uri="{BB962C8B-B14F-4D97-AF65-F5344CB8AC3E}">
        <p14:creationId xmlns:p14="http://schemas.microsoft.com/office/powerpoint/2010/main" val="314591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E4D67A2-CA42-D27A-5C7F-A5931D621E19}"/>
              </a:ext>
            </a:extLst>
          </p:cNvPr>
          <p:cNvSpPr>
            <a:spLocks noGrp="1"/>
          </p:cNvSpPr>
          <p:nvPr>
            <p:ph type="body" idx="1"/>
          </p:nvPr>
        </p:nvSpPr>
        <p:spPr>
          <a:xfrm>
            <a:off x="134112" y="155783"/>
            <a:ext cx="5012987" cy="365125"/>
          </a:xfrm>
        </p:spPr>
        <p:txBody>
          <a:bodyPr/>
          <a:lstStyle/>
          <a:p>
            <a:r>
              <a:rPr lang="en-US" dirty="0"/>
              <a:t>Loading data</a:t>
            </a:r>
          </a:p>
        </p:txBody>
      </p:sp>
      <p:sp>
        <p:nvSpPr>
          <p:cNvPr id="3" name="Slide Number Placeholder 2">
            <a:extLst>
              <a:ext uri="{FF2B5EF4-FFF2-40B4-BE49-F238E27FC236}">
                <a16:creationId xmlns:a16="http://schemas.microsoft.com/office/drawing/2014/main" id="{9E3ABF23-A302-B9F8-B428-94A4A90BDF36}"/>
              </a:ext>
            </a:extLst>
          </p:cNvPr>
          <p:cNvSpPr>
            <a:spLocks noGrp="1"/>
          </p:cNvSpPr>
          <p:nvPr>
            <p:ph type="sldNum" sz="quarter" idx="12"/>
          </p:nvPr>
        </p:nvSpPr>
        <p:spPr/>
        <p:txBody>
          <a:bodyPr/>
          <a:lstStyle/>
          <a:p>
            <a:fld id="{8C2E478F-E849-4A8C-AF1F-CBCC78A7CBFA}" type="slidenum">
              <a:rPr lang="en-US" smtClean="0"/>
              <a:pPr/>
              <a:t>11</a:t>
            </a:fld>
            <a:endParaRPr lang="en-US" dirty="0"/>
          </a:p>
        </p:txBody>
      </p:sp>
      <p:pic>
        <p:nvPicPr>
          <p:cNvPr id="5" name="Picture 4">
            <a:extLst>
              <a:ext uri="{FF2B5EF4-FFF2-40B4-BE49-F238E27FC236}">
                <a16:creationId xmlns:a16="http://schemas.microsoft.com/office/drawing/2014/main" id="{89D2C911-61A9-18E7-194E-C2FB9DE5C7A0}"/>
              </a:ext>
            </a:extLst>
          </p:cNvPr>
          <p:cNvPicPr>
            <a:picLocks noChangeAspect="1"/>
          </p:cNvPicPr>
          <p:nvPr/>
        </p:nvPicPr>
        <p:blipFill>
          <a:blip r:embed="rId3"/>
          <a:stretch>
            <a:fillRect/>
          </a:stretch>
        </p:blipFill>
        <p:spPr>
          <a:xfrm>
            <a:off x="8675" y="520907"/>
            <a:ext cx="6646125" cy="4880605"/>
          </a:xfrm>
          <a:prstGeom prst="rect">
            <a:avLst/>
          </a:prstGeom>
        </p:spPr>
      </p:pic>
      <p:pic>
        <p:nvPicPr>
          <p:cNvPr id="7" name="Picture 6">
            <a:extLst>
              <a:ext uri="{FF2B5EF4-FFF2-40B4-BE49-F238E27FC236}">
                <a16:creationId xmlns:a16="http://schemas.microsoft.com/office/drawing/2014/main" id="{F5022BC2-5CD5-8E58-2E73-2A3017D919D7}"/>
              </a:ext>
            </a:extLst>
          </p:cNvPr>
          <p:cNvPicPr>
            <a:picLocks noChangeAspect="1"/>
          </p:cNvPicPr>
          <p:nvPr/>
        </p:nvPicPr>
        <p:blipFill>
          <a:blip r:embed="rId4"/>
          <a:stretch>
            <a:fillRect/>
          </a:stretch>
        </p:blipFill>
        <p:spPr>
          <a:xfrm>
            <a:off x="0" y="5401513"/>
            <a:ext cx="6646124" cy="935580"/>
          </a:xfrm>
          <a:prstGeom prst="rect">
            <a:avLst/>
          </a:prstGeom>
        </p:spPr>
      </p:pic>
      <p:sp>
        <p:nvSpPr>
          <p:cNvPr id="2" name="Title 2">
            <a:extLst>
              <a:ext uri="{FF2B5EF4-FFF2-40B4-BE49-F238E27FC236}">
                <a16:creationId xmlns:a16="http://schemas.microsoft.com/office/drawing/2014/main" id="{44B75D90-FF9E-5EE1-B63F-FAC1A29E210F}"/>
              </a:ext>
            </a:extLst>
          </p:cNvPr>
          <p:cNvSpPr>
            <a:spLocks noGrp="1"/>
          </p:cNvSpPr>
          <p:nvPr>
            <p:ph type="title"/>
          </p:nvPr>
        </p:nvSpPr>
        <p:spPr>
          <a:xfrm>
            <a:off x="6817360" y="1007449"/>
            <a:ext cx="5251450" cy="2421551"/>
          </a:xfrm>
        </p:spPr>
        <p:txBody>
          <a:bodyPr>
            <a:normAutofit/>
          </a:bodyPr>
          <a:lstStyle/>
          <a:p>
            <a:r>
              <a:rPr lang="en-US" sz="3200" dirty="0"/>
              <a:t>Data set:</a:t>
            </a:r>
            <a:br>
              <a:rPr lang="en-US" sz="3200" dirty="0"/>
            </a:br>
            <a:r>
              <a:rPr lang="en-US" sz="3200" dirty="0"/>
              <a:t>569 observations</a:t>
            </a:r>
            <a:br>
              <a:rPr lang="en-US" sz="3200" dirty="0"/>
            </a:br>
            <a:r>
              <a:rPr lang="en-US" sz="3200" dirty="0"/>
              <a:t>32 columns</a:t>
            </a:r>
          </a:p>
        </p:txBody>
      </p:sp>
    </p:spTree>
    <p:extLst>
      <p:ext uri="{BB962C8B-B14F-4D97-AF65-F5344CB8AC3E}">
        <p14:creationId xmlns:p14="http://schemas.microsoft.com/office/powerpoint/2010/main" val="173679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DE83F6-636F-225D-ABCD-0E3B63236413}"/>
              </a:ext>
            </a:extLst>
          </p:cNvPr>
          <p:cNvSpPr>
            <a:spLocks noGrp="1"/>
          </p:cNvSpPr>
          <p:nvPr>
            <p:ph type="body" idx="1"/>
          </p:nvPr>
        </p:nvSpPr>
        <p:spPr>
          <a:xfrm>
            <a:off x="121920" y="253174"/>
            <a:ext cx="5012987" cy="365125"/>
          </a:xfrm>
        </p:spPr>
        <p:txBody>
          <a:bodyPr/>
          <a:lstStyle/>
          <a:p>
            <a:r>
              <a:rPr lang="en-US" dirty="0"/>
              <a:t>Diagnosis type</a:t>
            </a:r>
          </a:p>
        </p:txBody>
      </p:sp>
      <p:sp>
        <p:nvSpPr>
          <p:cNvPr id="5" name="Slide Number Placeholder 4">
            <a:extLst>
              <a:ext uri="{FF2B5EF4-FFF2-40B4-BE49-F238E27FC236}">
                <a16:creationId xmlns:a16="http://schemas.microsoft.com/office/drawing/2014/main" id="{C17B13F3-41E5-FF46-77B6-B0E04AC0C6B7}"/>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11" name="Picture 10">
            <a:extLst>
              <a:ext uri="{FF2B5EF4-FFF2-40B4-BE49-F238E27FC236}">
                <a16:creationId xmlns:a16="http://schemas.microsoft.com/office/drawing/2014/main" id="{8A613E79-4C66-4D1F-DEFA-355F8C2B932E}"/>
              </a:ext>
            </a:extLst>
          </p:cNvPr>
          <p:cNvPicPr>
            <a:picLocks noChangeAspect="1"/>
          </p:cNvPicPr>
          <p:nvPr/>
        </p:nvPicPr>
        <p:blipFill>
          <a:blip r:embed="rId3"/>
          <a:stretch>
            <a:fillRect/>
          </a:stretch>
        </p:blipFill>
        <p:spPr>
          <a:xfrm>
            <a:off x="0" y="1239520"/>
            <a:ext cx="7213600" cy="4185919"/>
          </a:xfrm>
          <a:prstGeom prst="rect">
            <a:avLst/>
          </a:prstGeom>
        </p:spPr>
      </p:pic>
      <p:sp>
        <p:nvSpPr>
          <p:cNvPr id="2" name="Title 2">
            <a:extLst>
              <a:ext uri="{FF2B5EF4-FFF2-40B4-BE49-F238E27FC236}">
                <a16:creationId xmlns:a16="http://schemas.microsoft.com/office/drawing/2014/main" id="{309A780B-0C07-6893-9FE6-58F51C4E7EEA}"/>
              </a:ext>
            </a:extLst>
          </p:cNvPr>
          <p:cNvSpPr>
            <a:spLocks noGrp="1"/>
          </p:cNvSpPr>
          <p:nvPr>
            <p:ph type="title"/>
          </p:nvPr>
        </p:nvSpPr>
        <p:spPr>
          <a:xfrm>
            <a:off x="6817360" y="1007449"/>
            <a:ext cx="5251450" cy="4001431"/>
          </a:xfrm>
        </p:spPr>
        <p:txBody>
          <a:bodyPr>
            <a:normAutofit fontScale="90000"/>
          </a:bodyPr>
          <a:lstStyle/>
          <a:p>
            <a:r>
              <a:rPr lang="en-US" sz="3200" b="1" dirty="0"/>
              <a:t>Malignant</a:t>
            </a:r>
            <a:br>
              <a:rPr lang="en-US" sz="3200" dirty="0"/>
            </a:br>
            <a:r>
              <a:rPr lang="en-US" sz="3200" dirty="0"/>
              <a:t>abnormal cells that divide and grow uncontrollably,</a:t>
            </a:r>
            <a:br>
              <a:rPr lang="en-US" sz="3200" dirty="0"/>
            </a:br>
            <a:br>
              <a:rPr lang="en-US" sz="3200" dirty="0"/>
            </a:br>
            <a:r>
              <a:rPr lang="en-US" sz="3200" b="1" dirty="0"/>
              <a:t>benign</a:t>
            </a:r>
            <a:br>
              <a:rPr lang="en-US" sz="3200" dirty="0"/>
            </a:br>
            <a:r>
              <a:rPr lang="en-US" sz="3200" dirty="0"/>
              <a:t>noncancerous masses of cells that grow slowly</a:t>
            </a:r>
            <a:br>
              <a:rPr lang="en-US" sz="3200" dirty="0"/>
            </a:br>
            <a:endParaRPr lang="en-US" sz="3200" dirty="0"/>
          </a:p>
        </p:txBody>
      </p:sp>
    </p:spTree>
    <p:extLst>
      <p:ext uri="{BB962C8B-B14F-4D97-AF65-F5344CB8AC3E}">
        <p14:creationId xmlns:p14="http://schemas.microsoft.com/office/powerpoint/2010/main" val="114221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3EB2434-060B-0305-F0C3-A062B1E073B0}"/>
              </a:ext>
            </a:extLst>
          </p:cNvPr>
          <p:cNvSpPr>
            <a:spLocks noGrp="1"/>
          </p:cNvSpPr>
          <p:nvPr>
            <p:ph type="body" idx="1"/>
          </p:nvPr>
        </p:nvSpPr>
        <p:spPr>
          <a:xfrm>
            <a:off x="112684" y="0"/>
            <a:ext cx="5012987" cy="365125"/>
          </a:xfrm>
        </p:spPr>
        <p:txBody>
          <a:bodyPr/>
          <a:lstStyle/>
          <a:p>
            <a:r>
              <a:rPr lang="en-US" dirty="0"/>
              <a:t>Numerical features</a:t>
            </a:r>
          </a:p>
        </p:txBody>
      </p:sp>
      <p:sp>
        <p:nvSpPr>
          <p:cNvPr id="3" name="Slide Number Placeholder 2">
            <a:extLst>
              <a:ext uri="{FF2B5EF4-FFF2-40B4-BE49-F238E27FC236}">
                <a16:creationId xmlns:a16="http://schemas.microsoft.com/office/drawing/2014/main" id="{9E3ABF23-A302-B9F8-B428-94A4A90BDF36}"/>
              </a:ext>
            </a:extLst>
          </p:cNvPr>
          <p:cNvSpPr>
            <a:spLocks noGrp="1"/>
          </p:cNvSpPr>
          <p:nvPr>
            <p:ph type="sldNum" sz="quarter" idx="12"/>
          </p:nvPr>
        </p:nvSpPr>
        <p:spPr/>
        <p:txBody>
          <a:bodyPr/>
          <a:lstStyle/>
          <a:p>
            <a:fld id="{8C2E478F-E849-4A8C-AF1F-CBCC78A7CBFA}" type="slidenum">
              <a:rPr lang="en-US" smtClean="0"/>
              <a:pPr/>
              <a:t>13</a:t>
            </a:fld>
            <a:endParaRPr lang="en-US" dirty="0"/>
          </a:p>
        </p:txBody>
      </p:sp>
      <p:pic>
        <p:nvPicPr>
          <p:cNvPr id="4" name="Picture 3">
            <a:extLst>
              <a:ext uri="{FF2B5EF4-FFF2-40B4-BE49-F238E27FC236}">
                <a16:creationId xmlns:a16="http://schemas.microsoft.com/office/drawing/2014/main" id="{DB7A1FCA-82C1-DF21-E523-46D98CE96252}"/>
              </a:ext>
            </a:extLst>
          </p:cNvPr>
          <p:cNvPicPr>
            <a:picLocks noChangeAspect="1"/>
          </p:cNvPicPr>
          <p:nvPr/>
        </p:nvPicPr>
        <p:blipFill>
          <a:blip r:embed="rId3"/>
          <a:stretch>
            <a:fillRect/>
          </a:stretch>
        </p:blipFill>
        <p:spPr>
          <a:xfrm>
            <a:off x="0" y="270703"/>
            <a:ext cx="7254240" cy="6587297"/>
          </a:xfrm>
          <a:prstGeom prst="rect">
            <a:avLst/>
          </a:prstGeom>
        </p:spPr>
      </p:pic>
      <p:sp>
        <p:nvSpPr>
          <p:cNvPr id="5" name="Title 2">
            <a:extLst>
              <a:ext uri="{FF2B5EF4-FFF2-40B4-BE49-F238E27FC236}">
                <a16:creationId xmlns:a16="http://schemas.microsoft.com/office/drawing/2014/main" id="{C5CCC9A4-BC53-C4C8-8BF4-D355E0C74321}"/>
              </a:ext>
            </a:extLst>
          </p:cNvPr>
          <p:cNvSpPr>
            <a:spLocks noGrp="1"/>
          </p:cNvSpPr>
          <p:nvPr>
            <p:ph type="title"/>
          </p:nvPr>
        </p:nvSpPr>
        <p:spPr>
          <a:xfrm>
            <a:off x="7416800" y="1007449"/>
            <a:ext cx="5251450" cy="2421551"/>
          </a:xfrm>
        </p:spPr>
        <p:txBody>
          <a:bodyPr>
            <a:normAutofit fontScale="90000"/>
          </a:bodyPr>
          <a:lstStyle/>
          <a:p>
            <a:r>
              <a:rPr lang="en-US" sz="2800" dirty="0"/>
              <a:t>Nuclear area, perimeter,</a:t>
            </a:r>
            <a:br>
              <a:rPr lang="en-US" sz="2800" dirty="0"/>
            </a:br>
            <a:r>
              <a:rPr lang="en-US" sz="2800" dirty="0"/>
              <a:t>diameter, compactness,</a:t>
            </a:r>
            <a:br>
              <a:rPr lang="en-US" sz="2800" dirty="0"/>
            </a:br>
            <a:r>
              <a:rPr lang="en-US" sz="2800" dirty="0"/>
              <a:t>concave points are very important in differentiating benign, and malignant tumors</a:t>
            </a:r>
          </a:p>
        </p:txBody>
      </p:sp>
    </p:spTree>
    <p:extLst>
      <p:ext uri="{BB962C8B-B14F-4D97-AF65-F5344CB8AC3E}">
        <p14:creationId xmlns:p14="http://schemas.microsoft.com/office/powerpoint/2010/main" val="366550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1E447B2B-8126-E160-7632-8AFC0E574771}"/>
              </a:ext>
            </a:extLst>
          </p:cNvPr>
          <p:cNvPicPr>
            <a:picLocks noChangeAspect="1"/>
          </p:cNvPicPr>
          <p:nvPr/>
        </p:nvPicPr>
        <p:blipFill>
          <a:blip r:embed="rId3"/>
          <a:stretch>
            <a:fillRect/>
          </a:stretch>
        </p:blipFill>
        <p:spPr>
          <a:xfrm>
            <a:off x="457200" y="0"/>
            <a:ext cx="9265920" cy="6833428"/>
          </a:xfrm>
          <a:prstGeom prst="rect">
            <a:avLst/>
          </a:prstGeom>
        </p:spPr>
      </p:pic>
    </p:spTree>
    <p:extLst>
      <p:ext uri="{BB962C8B-B14F-4D97-AF65-F5344CB8AC3E}">
        <p14:creationId xmlns:p14="http://schemas.microsoft.com/office/powerpoint/2010/main" val="154453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Feature importance score</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B59DDF3-AB0D-FCD9-9C11-C5AE539C11F0}"/>
              </a:ext>
            </a:extLst>
          </p:cNvPr>
          <p:cNvPicPr>
            <a:picLocks noChangeAspect="1"/>
          </p:cNvPicPr>
          <p:nvPr/>
        </p:nvPicPr>
        <p:blipFill>
          <a:blip r:embed="rId3"/>
          <a:stretch>
            <a:fillRect/>
          </a:stretch>
        </p:blipFill>
        <p:spPr>
          <a:xfrm>
            <a:off x="0" y="573594"/>
            <a:ext cx="8737600" cy="6284405"/>
          </a:xfrm>
          <a:prstGeom prst="rect">
            <a:avLst/>
          </a:prstGeom>
        </p:spPr>
      </p:pic>
    </p:spTree>
    <p:extLst>
      <p:ext uri="{BB962C8B-B14F-4D97-AF65-F5344CB8AC3E}">
        <p14:creationId xmlns:p14="http://schemas.microsoft.com/office/powerpoint/2010/main" val="3248237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Chi-square score</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16</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45585FD5-2501-F3D3-F920-BBF2D6D5560D}"/>
              </a:ext>
            </a:extLst>
          </p:cNvPr>
          <p:cNvPicPr>
            <a:picLocks noChangeAspect="1"/>
          </p:cNvPicPr>
          <p:nvPr/>
        </p:nvPicPr>
        <p:blipFill>
          <a:blip r:embed="rId3"/>
          <a:stretch>
            <a:fillRect/>
          </a:stretch>
        </p:blipFill>
        <p:spPr>
          <a:xfrm>
            <a:off x="0" y="934720"/>
            <a:ext cx="12192000" cy="4947920"/>
          </a:xfrm>
          <a:prstGeom prst="rect">
            <a:avLst/>
          </a:prstGeom>
        </p:spPr>
      </p:pic>
    </p:spTree>
    <p:extLst>
      <p:ext uri="{BB962C8B-B14F-4D97-AF65-F5344CB8AC3E}">
        <p14:creationId xmlns:p14="http://schemas.microsoft.com/office/powerpoint/2010/main" val="1369161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17</a:t>
            </a:fld>
            <a:endParaRPr lang="en-US" dirty="0"/>
          </a:p>
        </p:txBody>
      </p:sp>
      <p:pic>
        <p:nvPicPr>
          <p:cNvPr id="10" name="Picture 9">
            <a:extLst>
              <a:ext uri="{FF2B5EF4-FFF2-40B4-BE49-F238E27FC236}">
                <a16:creationId xmlns:a16="http://schemas.microsoft.com/office/drawing/2014/main" id="{12D6F339-FEB4-5D75-0200-887408730041}"/>
              </a:ext>
            </a:extLst>
          </p:cNvPr>
          <p:cNvPicPr>
            <a:picLocks noChangeAspect="1"/>
          </p:cNvPicPr>
          <p:nvPr/>
        </p:nvPicPr>
        <p:blipFill>
          <a:blip r:embed="rId3"/>
          <a:stretch>
            <a:fillRect/>
          </a:stretch>
        </p:blipFill>
        <p:spPr>
          <a:xfrm>
            <a:off x="386080" y="0"/>
            <a:ext cx="11043920" cy="6858000"/>
          </a:xfrm>
          <a:prstGeom prst="rect">
            <a:avLst/>
          </a:prstGeom>
        </p:spPr>
      </p:pic>
    </p:spTree>
    <p:extLst>
      <p:ext uri="{BB962C8B-B14F-4D97-AF65-F5344CB8AC3E}">
        <p14:creationId xmlns:p14="http://schemas.microsoft.com/office/powerpoint/2010/main" val="79765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18</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E794EA8-307E-8BB0-96A7-CFADA85DEAC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57132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19</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6A10E535-8434-EF43-375D-40233EFDB8B3}"/>
              </a:ext>
            </a:extLst>
          </p:cNvPr>
          <p:cNvPicPr>
            <a:picLocks noChangeAspect="1"/>
          </p:cNvPicPr>
          <p:nvPr/>
        </p:nvPicPr>
        <p:blipFill>
          <a:blip r:embed="rId3"/>
          <a:stretch>
            <a:fillRect/>
          </a:stretch>
        </p:blipFill>
        <p:spPr>
          <a:xfrm>
            <a:off x="121920" y="24572"/>
            <a:ext cx="11998959" cy="6833428"/>
          </a:xfrm>
          <a:prstGeom prst="rect">
            <a:avLst/>
          </a:prstGeom>
        </p:spPr>
      </p:pic>
    </p:spTree>
    <p:extLst>
      <p:ext uri="{BB962C8B-B14F-4D97-AF65-F5344CB8AC3E}">
        <p14:creationId xmlns:p14="http://schemas.microsoft.com/office/powerpoint/2010/main" val="229811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068820" y="136525"/>
            <a:ext cx="4846320" cy="1692311"/>
          </a:xfrm>
        </p:spPr>
        <p:txBody>
          <a:bodyPr/>
          <a:lstStyle/>
          <a:p>
            <a:r>
              <a:rPr lang="en-US" dirty="0"/>
              <a:t>Online</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114800" cy="3798888"/>
          </a:xfrm>
        </p:spPr>
        <p:txBody>
          <a:bodyPr/>
          <a:lstStyle/>
          <a:p>
            <a:r>
              <a:rPr lang="en-US" dirty="0"/>
              <a:t>INTRODUCTION</a:t>
            </a:r>
          </a:p>
          <a:p>
            <a:r>
              <a:rPr lang="en-US" dirty="0"/>
              <a:t>Abstract</a:t>
            </a:r>
          </a:p>
          <a:p>
            <a:r>
              <a:rPr lang="en-US" dirty="0"/>
              <a:t>Breast Cancer diagnosis</a:t>
            </a:r>
          </a:p>
          <a:p>
            <a:r>
              <a:rPr lang="en-US" dirty="0"/>
              <a:t>Data analysis</a:t>
            </a:r>
          </a:p>
          <a:p>
            <a:r>
              <a:rPr lang="en-US" dirty="0"/>
              <a:t>Model development</a:t>
            </a:r>
          </a:p>
          <a:p>
            <a:r>
              <a:rPr lang="en-US" dirty="0"/>
              <a:t>Evaluation </a:t>
            </a:r>
          </a:p>
          <a:p>
            <a:r>
              <a:rPr lang="en-US" dirty="0"/>
              <a:t>Conclusion</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P-value</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20</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9BDE3C1-C72D-0295-0364-F192A098C4C9}"/>
              </a:ext>
            </a:extLst>
          </p:cNvPr>
          <p:cNvPicPr>
            <a:picLocks noChangeAspect="1"/>
          </p:cNvPicPr>
          <p:nvPr/>
        </p:nvPicPr>
        <p:blipFill>
          <a:blip r:embed="rId3"/>
          <a:stretch>
            <a:fillRect/>
          </a:stretch>
        </p:blipFill>
        <p:spPr>
          <a:xfrm>
            <a:off x="0" y="1052512"/>
            <a:ext cx="7680960" cy="5673408"/>
          </a:xfrm>
          <a:prstGeom prst="rect">
            <a:avLst/>
          </a:prstGeom>
        </p:spPr>
      </p:pic>
      <p:pic>
        <p:nvPicPr>
          <p:cNvPr id="6" name="Picture 5">
            <a:extLst>
              <a:ext uri="{FF2B5EF4-FFF2-40B4-BE49-F238E27FC236}">
                <a16:creationId xmlns:a16="http://schemas.microsoft.com/office/drawing/2014/main" id="{F70B3CA8-32D0-67C8-F1F9-ED4F255AC765}"/>
              </a:ext>
            </a:extLst>
          </p:cNvPr>
          <p:cNvPicPr>
            <a:picLocks noChangeAspect="1"/>
          </p:cNvPicPr>
          <p:nvPr/>
        </p:nvPicPr>
        <p:blipFill>
          <a:blip r:embed="rId4"/>
          <a:stretch>
            <a:fillRect/>
          </a:stretch>
        </p:blipFill>
        <p:spPr>
          <a:xfrm>
            <a:off x="8199120" y="2919984"/>
            <a:ext cx="3472069" cy="3322320"/>
          </a:xfrm>
          <a:prstGeom prst="rect">
            <a:avLst/>
          </a:prstGeom>
        </p:spPr>
      </p:pic>
      <p:sp>
        <p:nvSpPr>
          <p:cNvPr id="10" name="Title 2">
            <a:extLst>
              <a:ext uri="{FF2B5EF4-FFF2-40B4-BE49-F238E27FC236}">
                <a16:creationId xmlns:a16="http://schemas.microsoft.com/office/drawing/2014/main" id="{BD12A7EA-29B1-A1F6-53EF-2913E568042A}"/>
              </a:ext>
            </a:extLst>
          </p:cNvPr>
          <p:cNvSpPr>
            <a:spLocks noGrp="1"/>
          </p:cNvSpPr>
          <p:nvPr>
            <p:ph type="title"/>
          </p:nvPr>
        </p:nvSpPr>
        <p:spPr>
          <a:xfrm>
            <a:off x="7680960" y="208470"/>
            <a:ext cx="5251450" cy="2421551"/>
          </a:xfrm>
        </p:spPr>
        <p:txBody>
          <a:bodyPr>
            <a:normAutofit/>
          </a:bodyPr>
          <a:lstStyle/>
          <a:p>
            <a:r>
              <a:rPr lang="en-US" sz="2800" b="1" dirty="0"/>
              <a:t>P-value  (&lt;0.05):</a:t>
            </a:r>
            <a:br>
              <a:rPr lang="en-US" sz="2800" dirty="0"/>
            </a:br>
            <a:r>
              <a:rPr lang="en-US" sz="2800" dirty="0"/>
              <a:t>variables with blue are statistically significant</a:t>
            </a:r>
          </a:p>
        </p:txBody>
      </p:sp>
    </p:spTree>
    <p:extLst>
      <p:ext uri="{BB962C8B-B14F-4D97-AF65-F5344CB8AC3E}">
        <p14:creationId xmlns:p14="http://schemas.microsoft.com/office/powerpoint/2010/main" val="534918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Model development</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8AF5919-3ED7-243E-8E7D-6CA797CDD341}"/>
              </a:ext>
            </a:extLst>
          </p:cNvPr>
          <p:cNvPicPr>
            <a:picLocks noChangeAspect="1"/>
          </p:cNvPicPr>
          <p:nvPr/>
        </p:nvPicPr>
        <p:blipFill>
          <a:blip r:embed="rId3"/>
          <a:stretch>
            <a:fillRect/>
          </a:stretch>
        </p:blipFill>
        <p:spPr>
          <a:xfrm>
            <a:off x="6190488" y="1043342"/>
            <a:ext cx="6001512" cy="4771315"/>
          </a:xfrm>
          <a:prstGeom prst="rect">
            <a:avLst/>
          </a:prstGeom>
        </p:spPr>
      </p:pic>
      <p:pic>
        <p:nvPicPr>
          <p:cNvPr id="10" name="Picture 9">
            <a:extLst>
              <a:ext uri="{FF2B5EF4-FFF2-40B4-BE49-F238E27FC236}">
                <a16:creationId xmlns:a16="http://schemas.microsoft.com/office/drawing/2014/main" id="{95930473-288C-BA2C-3197-E788A7929B1F}"/>
              </a:ext>
            </a:extLst>
          </p:cNvPr>
          <p:cNvPicPr>
            <a:picLocks noChangeAspect="1"/>
          </p:cNvPicPr>
          <p:nvPr/>
        </p:nvPicPr>
        <p:blipFill>
          <a:blip r:embed="rId4"/>
          <a:stretch>
            <a:fillRect/>
          </a:stretch>
        </p:blipFill>
        <p:spPr>
          <a:xfrm>
            <a:off x="0" y="1043341"/>
            <a:ext cx="6190488" cy="4771315"/>
          </a:xfrm>
          <a:prstGeom prst="rect">
            <a:avLst/>
          </a:prstGeom>
        </p:spPr>
      </p:pic>
    </p:spTree>
    <p:extLst>
      <p:ext uri="{BB962C8B-B14F-4D97-AF65-F5344CB8AC3E}">
        <p14:creationId xmlns:p14="http://schemas.microsoft.com/office/powerpoint/2010/main" val="1987535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How the attributes are related?</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22</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7F41E51-12B3-11D0-CA77-B9541D4DCA46}"/>
              </a:ext>
            </a:extLst>
          </p:cNvPr>
          <p:cNvPicPr>
            <a:picLocks noChangeAspect="1"/>
          </p:cNvPicPr>
          <p:nvPr/>
        </p:nvPicPr>
        <p:blipFill>
          <a:blip r:embed="rId3"/>
          <a:stretch>
            <a:fillRect/>
          </a:stretch>
        </p:blipFill>
        <p:spPr>
          <a:xfrm>
            <a:off x="-526097" y="671512"/>
            <a:ext cx="6083618" cy="5210175"/>
          </a:xfrm>
          <a:prstGeom prst="rect">
            <a:avLst/>
          </a:prstGeom>
        </p:spPr>
      </p:pic>
      <p:pic>
        <p:nvPicPr>
          <p:cNvPr id="11" name="Picture 10">
            <a:extLst>
              <a:ext uri="{FF2B5EF4-FFF2-40B4-BE49-F238E27FC236}">
                <a16:creationId xmlns:a16="http://schemas.microsoft.com/office/drawing/2014/main" id="{8CE78329-D583-5458-BB4D-CCB4E318D71C}"/>
              </a:ext>
            </a:extLst>
          </p:cNvPr>
          <p:cNvPicPr>
            <a:picLocks noChangeAspect="1"/>
          </p:cNvPicPr>
          <p:nvPr/>
        </p:nvPicPr>
        <p:blipFill>
          <a:blip r:embed="rId4"/>
          <a:stretch>
            <a:fillRect/>
          </a:stretch>
        </p:blipFill>
        <p:spPr>
          <a:xfrm>
            <a:off x="6095999" y="944880"/>
            <a:ext cx="5897217" cy="4622800"/>
          </a:xfrm>
          <a:prstGeom prst="rect">
            <a:avLst/>
          </a:prstGeom>
        </p:spPr>
      </p:pic>
    </p:spTree>
    <p:extLst>
      <p:ext uri="{BB962C8B-B14F-4D97-AF65-F5344CB8AC3E}">
        <p14:creationId xmlns:p14="http://schemas.microsoft.com/office/powerpoint/2010/main" val="1918902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How the attributes are related?</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23</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48A09EF-5FEA-7036-9238-490169A0B279}"/>
              </a:ext>
            </a:extLst>
          </p:cNvPr>
          <p:cNvPicPr>
            <a:picLocks noChangeAspect="1"/>
          </p:cNvPicPr>
          <p:nvPr/>
        </p:nvPicPr>
        <p:blipFill>
          <a:blip r:embed="rId3"/>
          <a:stretch>
            <a:fillRect/>
          </a:stretch>
        </p:blipFill>
        <p:spPr>
          <a:xfrm>
            <a:off x="-28575" y="702945"/>
            <a:ext cx="6358255" cy="5210175"/>
          </a:xfrm>
          <a:prstGeom prst="rect">
            <a:avLst/>
          </a:prstGeom>
        </p:spPr>
      </p:pic>
      <p:pic>
        <p:nvPicPr>
          <p:cNvPr id="10" name="Picture 9">
            <a:extLst>
              <a:ext uri="{FF2B5EF4-FFF2-40B4-BE49-F238E27FC236}">
                <a16:creationId xmlns:a16="http://schemas.microsoft.com/office/drawing/2014/main" id="{838077C2-4517-721E-E534-0C92A2687AD3}"/>
              </a:ext>
            </a:extLst>
          </p:cNvPr>
          <p:cNvPicPr>
            <a:picLocks noChangeAspect="1"/>
          </p:cNvPicPr>
          <p:nvPr/>
        </p:nvPicPr>
        <p:blipFill>
          <a:blip r:embed="rId4"/>
          <a:stretch>
            <a:fillRect/>
          </a:stretch>
        </p:blipFill>
        <p:spPr>
          <a:xfrm>
            <a:off x="6096000" y="702945"/>
            <a:ext cx="6095999" cy="5210175"/>
          </a:xfrm>
          <a:prstGeom prst="rect">
            <a:avLst/>
          </a:prstGeom>
        </p:spPr>
      </p:pic>
    </p:spTree>
    <p:extLst>
      <p:ext uri="{BB962C8B-B14F-4D97-AF65-F5344CB8AC3E}">
        <p14:creationId xmlns:p14="http://schemas.microsoft.com/office/powerpoint/2010/main" val="2848637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Evaluation </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1961A21-3A86-2222-4CEF-ADCEE88B255A}"/>
              </a:ext>
            </a:extLst>
          </p:cNvPr>
          <p:cNvPicPr>
            <a:picLocks noChangeAspect="1"/>
          </p:cNvPicPr>
          <p:nvPr/>
        </p:nvPicPr>
        <p:blipFill>
          <a:blip r:embed="rId3"/>
          <a:stretch>
            <a:fillRect/>
          </a:stretch>
        </p:blipFill>
        <p:spPr>
          <a:xfrm>
            <a:off x="0" y="573594"/>
            <a:ext cx="12192000" cy="6259833"/>
          </a:xfrm>
          <a:prstGeom prst="rect">
            <a:avLst/>
          </a:prstGeom>
        </p:spPr>
      </p:pic>
    </p:spTree>
    <p:extLst>
      <p:ext uri="{BB962C8B-B14F-4D97-AF65-F5344CB8AC3E}">
        <p14:creationId xmlns:p14="http://schemas.microsoft.com/office/powerpoint/2010/main" val="2239768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Hyper-parameters</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3742DC2-9EF7-5C8B-96A5-3D9154754198}"/>
              </a:ext>
            </a:extLst>
          </p:cNvPr>
          <p:cNvPicPr>
            <a:picLocks noChangeAspect="1"/>
          </p:cNvPicPr>
          <p:nvPr/>
        </p:nvPicPr>
        <p:blipFill>
          <a:blip r:embed="rId3"/>
          <a:stretch>
            <a:fillRect/>
          </a:stretch>
        </p:blipFill>
        <p:spPr>
          <a:xfrm>
            <a:off x="0" y="573595"/>
            <a:ext cx="7451697" cy="6413099"/>
          </a:xfrm>
          <a:prstGeom prst="rect">
            <a:avLst/>
          </a:prstGeom>
        </p:spPr>
      </p:pic>
      <p:pic>
        <p:nvPicPr>
          <p:cNvPr id="11" name="Picture 10">
            <a:extLst>
              <a:ext uri="{FF2B5EF4-FFF2-40B4-BE49-F238E27FC236}">
                <a16:creationId xmlns:a16="http://schemas.microsoft.com/office/drawing/2014/main" id="{250377DD-9330-AA13-284C-939493533756}"/>
              </a:ext>
            </a:extLst>
          </p:cNvPr>
          <p:cNvPicPr>
            <a:picLocks noChangeAspect="1"/>
          </p:cNvPicPr>
          <p:nvPr/>
        </p:nvPicPr>
        <p:blipFill>
          <a:blip r:embed="rId4"/>
          <a:stretch>
            <a:fillRect/>
          </a:stretch>
        </p:blipFill>
        <p:spPr>
          <a:xfrm>
            <a:off x="7451697" y="573595"/>
            <a:ext cx="4740303" cy="6413099"/>
          </a:xfrm>
          <a:prstGeom prst="rect">
            <a:avLst/>
          </a:prstGeom>
        </p:spPr>
      </p:pic>
    </p:spTree>
    <p:extLst>
      <p:ext uri="{BB962C8B-B14F-4D97-AF65-F5344CB8AC3E}">
        <p14:creationId xmlns:p14="http://schemas.microsoft.com/office/powerpoint/2010/main" val="95743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Evaluation </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0B7AFA8-2B5E-ABC9-2C2C-759B305B750E}"/>
              </a:ext>
            </a:extLst>
          </p:cNvPr>
          <p:cNvPicPr>
            <a:picLocks noChangeAspect="1"/>
          </p:cNvPicPr>
          <p:nvPr/>
        </p:nvPicPr>
        <p:blipFill>
          <a:blip r:embed="rId3"/>
          <a:stretch>
            <a:fillRect/>
          </a:stretch>
        </p:blipFill>
        <p:spPr>
          <a:xfrm>
            <a:off x="0" y="573595"/>
            <a:ext cx="7792720" cy="5648325"/>
          </a:xfrm>
          <a:prstGeom prst="rect">
            <a:avLst/>
          </a:prstGeom>
        </p:spPr>
      </p:pic>
    </p:spTree>
    <p:extLst>
      <p:ext uri="{BB962C8B-B14F-4D97-AF65-F5344CB8AC3E}">
        <p14:creationId xmlns:p14="http://schemas.microsoft.com/office/powerpoint/2010/main" val="336329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Best model summary</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9D4B010-2C01-21BA-E002-1C6D7B788F56}"/>
              </a:ext>
            </a:extLst>
          </p:cNvPr>
          <p:cNvPicPr>
            <a:picLocks noChangeAspect="1"/>
          </p:cNvPicPr>
          <p:nvPr/>
        </p:nvPicPr>
        <p:blipFill>
          <a:blip r:embed="rId3"/>
          <a:stretch>
            <a:fillRect/>
          </a:stretch>
        </p:blipFill>
        <p:spPr>
          <a:xfrm>
            <a:off x="-211138" y="621347"/>
            <a:ext cx="5575618" cy="5210175"/>
          </a:xfrm>
          <a:prstGeom prst="rect">
            <a:avLst/>
          </a:prstGeom>
        </p:spPr>
      </p:pic>
      <p:pic>
        <p:nvPicPr>
          <p:cNvPr id="11" name="Picture 10">
            <a:extLst>
              <a:ext uri="{FF2B5EF4-FFF2-40B4-BE49-F238E27FC236}">
                <a16:creationId xmlns:a16="http://schemas.microsoft.com/office/drawing/2014/main" id="{1FBC0E47-8A8E-0159-ED7F-59728ABF4C7D}"/>
              </a:ext>
            </a:extLst>
          </p:cNvPr>
          <p:cNvPicPr>
            <a:picLocks noChangeAspect="1"/>
          </p:cNvPicPr>
          <p:nvPr/>
        </p:nvPicPr>
        <p:blipFill>
          <a:blip r:embed="rId4"/>
          <a:stretch>
            <a:fillRect/>
          </a:stretch>
        </p:blipFill>
        <p:spPr>
          <a:xfrm>
            <a:off x="5364480" y="671512"/>
            <a:ext cx="6725920" cy="5210175"/>
          </a:xfrm>
          <a:prstGeom prst="rect">
            <a:avLst/>
          </a:prstGeom>
        </p:spPr>
      </p:pic>
    </p:spTree>
    <p:extLst>
      <p:ext uri="{BB962C8B-B14F-4D97-AF65-F5344CB8AC3E}">
        <p14:creationId xmlns:p14="http://schemas.microsoft.com/office/powerpoint/2010/main" val="2235511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Best model summary</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6ADCF32-C766-0BFF-552F-31B3D8F3E27B}"/>
              </a:ext>
            </a:extLst>
          </p:cNvPr>
          <p:cNvPicPr>
            <a:picLocks noChangeAspect="1"/>
          </p:cNvPicPr>
          <p:nvPr/>
        </p:nvPicPr>
        <p:blipFill>
          <a:blip r:embed="rId3"/>
          <a:stretch>
            <a:fillRect/>
          </a:stretch>
        </p:blipFill>
        <p:spPr>
          <a:xfrm>
            <a:off x="0" y="573595"/>
            <a:ext cx="5096586" cy="4772691"/>
          </a:xfrm>
          <a:prstGeom prst="rect">
            <a:avLst/>
          </a:prstGeom>
        </p:spPr>
      </p:pic>
      <p:pic>
        <p:nvPicPr>
          <p:cNvPr id="11" name="Picture 10">
            <a:extLst>
              <a:ext uri="{FF2B5EF4-FFF2-40B4-BE49-F238E27FC236}">
                <a16:creationId xmlns:a16="http://schemas.microsoft.com/office/drawing/2014/main" id="{0BC53418-EE02-F797-3DCD-8CD188E252C6}"/>
              </a:ext>
            </a:extLst>
          </p:cNvPr>
          <p:cNvPicPr>
            <a:picLocks noChangeAspect="1"/>
          </p:cNvPicPr>
          <p:nvPr/>
        </p:nvPicPr>
        <p:blipFill>
          <a:blip r:embed="rId4"/>
          <a:stretch>
            <a:fillRect/>
          </a:stretch>
        </p:blipFill>
        <p:spPr>
          <a:xfrm>
            <a:off x="5455920" y="573596"/>
            <a:ext cx="6278880" cy="5187124"/>
          </a:xfrm>
          <a:prstGeom prst="rect">
            <a:avLst/>
          </a:prstGeom>
        </p:spPr>
      </p:pic>
    </p:spTree>
    <p:extLst>
      <p:ext uri="{BB962C8B-B14F-4D97-AF65-F5344CB8AC3E}">
        <p14:creationId xmlns:p14="http://schemas.microsoft.com/office/powerpoint/2010/main" val="2585252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157670"/>
            <a:ext cx="5012987" cy="365125"/>
          </a:xfrm>
        </p:spPr>
        <p:txBody>
          <a:bodyPr/>
          <a:lstStyle/>
          <a:p>
            <a:r>
              <a:rPr lang="en-US" dirty="0"/>
              <a:t>Exporting the model</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29</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A31973FC-E359-C8E5-FA07-D511E8DC0274}"/>
              </a:ext>
            </a:extLst>
          </p:cNvPr>
          <p:cNvPicPr>
            <a:picLocks noChangeAspect="1"/>
          </p:cNvPicPr>
          <p:nvPr/>
        </p:nvPicPr>
        <p:blipFill>
          <a:blip r:embed="rId3"/>
          <a:stretch>
            <a:fillRect/>
          </a:stretch>
        </p:blipFill>
        <p:spPr>
          <a:xfrm>
            <a:off x="0" y="891934"/>
            <a:ext cx="10160000" cy="4543666"/>
          </a:xfrm>
          <a:prstGeom prst="rect">
            <a:avLst/>
          </a:prstGeom>
        </p:spPr>
      </p:pic>
    </p:spTree>
    <p:extLst>
      <p:ext uri="{BB962C8B-B14F-4D97-AF65-F5344CB8AC3E}">
        <p14:creationId xmlns:p14="http://schemas.microsoft.com/office/powerpoint/2010/main" val="78975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24572"/>
            <a:ext cx="5897217" cy="1471703"/>
          </a:xfrm>
        </p:spPr>
        <p:txBody>
          <a:bodyPr/>
          <a:lstStyle/>
          <a:p>
            <a:r>
              <a:rPr lang="en-US" dirty="0"/>
              <a:t>abstract</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195395" y="1546138"/>
            <a:ext cx="4023360" cy="464871"/>
          </a:xfrm>
        </p:spPr>
        <p:txBody>
          <a:bodyPr/>
          <a:lstStyle/>
          <a:p>
            <a:r>
              <a:rPr lang="en-US" dirty="0"/>
              <a:t>Our goal toward the future</a:t>
            </a: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390807" y="2168520"/>
            <a:ext cx="11807952" cy="5568710"/>
          </a:xfrm>
        </p:spPr>
        <p:txBody>
          <a:bodyPr/>
          <a:lstStyle/>
          <a:p>
            <a:r>
              <a:rPr lang="en-US" sz="2000" dirty="0"/>
              <a:t>The present project uses machine learning algorithm to classify malignant and benign diagnosis of breast cancer diagnosis. Breast cancer is the most common cancer diagnosed in women, accounting for more than 1 in 8 new cancer diagnoses each year.  It is the most common cause of death among women in the world.  The breast cancer dataset from UC Irvine Machine Learning Repository contains detailed information of breast cancer claim report including Imaging information. The project is made of a series of analysis. First, we did an Exploratory Data Analysis to investigate  the data set and summarize their main characteristics, then we conduct feature selection to determine the most relevant columns for the classification algorithm. After selection, we started with a default classification algorithm and study the model summary to determine possible outliers. We evaluate the model using Logistic Regression, Random Forest classifier, Decision Tree classifier, Support Vector Machine classifier, Gradient Boosting Classifier and XGB Classifier to get the best accuracy and best parameters for the best model. Random Forest Classifier was able classify malignant and benign diagnosis of breast cancer with  an overall accuracy 0.96. The model was correctly able to predict 70 cancer diagnosis as benign, 40 cancer diagnosis as malignant, 3 incorrectly predicted as not benign and 1 incorrectly predicted cancer diagnosis as malignant. In conclusion, we can use Random Forest Classifier to predict cancer diagnosis type.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CE32CA-DAE8-773F-8DFA-472A42187E68}"/>
              </a:ext>
            </a:extLst>
          </p:cNvPr>
          <p:cNvSpPr>
            <a:spLocks noGrp="1"/>
          </p:cNvSpPr>
          <p:nvPr>
            <p:ph type="body" sz="quarter" idx="20"/>
          </p:nvPr>
        </p:nvSpPr>
        <p:spPr>
          <a:xfrm>
            <a:off x="256854" y="1635323"/>
            <a:ext cx="11736361" cy="3892174"/>
          </a:xfrm>
        </p:spPr>
        <p:txBody>
          <a:bodyPr/>
          <a:lstStyle/>
          <a:p>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We are able to predict Breast cancer diagnosis using random forest classifier. We evaluated multiple classification models in order to select the best model. Healthcare data can be difficult to model based on the numbers of outliers found in residual analysis. Dealing with outliers in healthcare data requires careful consideration and domain expertise. It's essential to assess whether the outliers represent genuine anomalies or errors, and to choose appropriate methods for handling them, such as robust regression techniques, data transformation, or outlier detection algorithms.</a:t>
            </a:r>
            <a:endParaRPr lang="en-US" noProof="0" dirty="0"/>
          </a:p>
        </p:txBody>
      </p:sp>
      <p:sp>
        <p:nvSpPr>
          <p:cNvPr id="4" name="Slide Number Placeholder 3">
            <a:extLst>
              <a:ext uri="{FF2B5EF4-FFF2-40B4-BE49-F238E27FC236}">
                <a16:creationId xmlns:a16="http://schemas.microsoft.com/office/drawing/2014/main" id="{E7F93EF5-ED6E-4A8C-6C5F-327F29B2F7EF}"/>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30</a:t>
            </a:fld>
            <a:endParaRPr lang="en-US" dirty="0"/>
          </a:p>
        </p:txBody>
      </p:sp>
      <p:pic>
        <p:nvPicPr>
          <p:cNvPr id="2" name="Picture 1">
            <a:extLst>
              <a:ext uri="{FF2B5EF4-FFF2-40B4-BE49-F238E27FC236}">
                <a16:creationId xmlns:a16="http://schemas.microsoft.com/office/drawing/2014/main" id="{8FDBD60F-A647-B9EB-D0A1-9ADD6C486F10}"/>
              </a:ext>
            </a:extLst>
          </p:cNvPr>
          <p:cNvPicPr>
            <a:picLocks noChangeAspect="1"/>
          </p:cNvPicPr>
          <p:nvPr/>
        </p:nvPicPr>
        <p:blipFill>
          <a:blip r:embed="rId3"/>
          <a:stretch>
            <a:fillRect/>
          </a:stretch>
        </p:blipFill>
        <p:spPr>
          <a:xfrm>
            <a:off x="198783" y="493331"/>
            <a:ext cx="5029636" cy="402371"/>
          </a:xfrm>
          <a:prstGeom prst="rect">
            <a:avLst/>
          </a:prstGeom>
        </p:spPr>
      </p:pic>
    </p:spTree>
    <p:extLst>
      <p:ext uri="{BB962C8B-B14F-4D97-AF65-F5344CB8AC3E}">
        <p14:creationId xmlns:p14="http://schemas.microsoft.com/office/powerpoint/2010/main" val="172328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references</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CE1502A-F04A-E049-73EF-EFE41C84AF5D}"/>
              </a:ext>
            </a:extLst>
          </p:cNvPr>
          <p:cNvSpPr txBox="1"/>
          <p:nvPr/>
        </p:nvSpPr>
        <p:spPr>
          <a:xfrm>
            <a:off x="467360" y="981848"/>
            <a:ext cx="6096000" cy="7017306"/>
          </a:xfrm>
          <a:prstGeom prst="rect">
            <a:avLst/>
          </a:prstGeom>
          <a:noFill/>
        </p:spPr>
        <p:txBody>
          <a:bodyPr wrap="square">
            <a:spAutoFit/>
          </a:bodyPr>
          <a:lstStyle/>
          <a:p>
            <a:pPr marL="342900" indent="-342900">
              <a:buAutoNum type="arabicPeriod"/>
            </a:pPr>
            <a:r>
              <a:rPr lang="en-US" dirty="0" err="1">
                <a:latin typeface="+mj-lt"/>
              </a:rPr>
              <a:t>Wolberg,William</a:t>
            </a:r>
            <a:r>
              <a:rPr lang="en-US" dirty="0">
                <a:latin typeface="+mj-lt"/>
              </a:rPr>
              <a:t>, </a:t>
            </a:r>
            <a:r>
              <a:rPr lang="en-US" dirty="0" err="1">
                <a:latin typeface="+mj-lt"/>
              </a:rPr>
              <a:t>Mangasarian,Olvi</a:t>
            </a:r>
            <a:r>
              <a:rPr lang="en-US" dirty="0">
                <a:latin typeface="+mj-lt"/>
              </a:rPr>
              <a:t>, </a:t>
            </a:r>
            <a:r>
              <a:rPr lang="en-US" dirty="0" err="1">
                <a:latin typeface="+mj-lt"/>
              </a:rPr>
              <a:t>Street,Nick</a:t>
            </a:r>
            <a:r>
              <a:rPr lang="en-US" dirty="0">
                <a:latin typeface="+mj-lt"/>
              </a:rPr>
              <a:t>, and </a:t>
            </a:r>
            <a:r>
              <a:rPr lang="en-US" dirty="0" err="1">
                <a:latin typeface="+mj-lt"/>
              </a:rPr>
              <a:t>Street,W</a:t>
            </a:r>
            <a:r>
              <a:rPr lang="en-US" dirty="0">
                <a:latin typeface="+mj-lt"/>
              </a:rPr>
              <a:t>.. (1995). Breast Cancer Wisconsin (Diagnostic). UCI Machine Learning Repository. </a:t>
            </a:r>
            <a:r>
              <a:rPr lang="en-US" dirty="0">
                <a:latin typeface="+mj-lt"/>
                <a:hlinkClick r:id="rId3"/>
              </a:rPr>
              <a:t>https://doi.org/10.24432/C5DW2B</a:t>
            </a:r>
            <a:r>
              <a:rPr lang="en-US" dirty="0">
                <a:latin typeface="+mj-lt"/>
              </a:rPr>
              <a:t>.</a:t>
            </a:r>
          </a:p>
          <a:p>
            <a:pPr marL="342900" indent="-342900">
              <a:buAutoNum type="arabicPeriod"/>
            </a:pPr>
            <a:r>
              <a:rPr lang="en-US" b="0" i="0" dirty="0" err="1">
                <a:solidFill>
                  <a:srgbClr val="212121"/>
                </a:solidFill>
                <a:effectLst/>
                <a:highlight>
                  <a:srgbClr val="FFFFFF"/>
                </a:highlight>
                <a:latin typeface="+mj-lt"/>
              </a:rPr>
              <a:t>Wolberg</a:t>
            </a:r>
            <a:r>
              <a:rPr lang="en-US" b="0" i="0" dirty="0">
                <a:solidFill>
                  <a:srgbClr val="212121"/>
                </a:solidFill>
                <a:effectLst/>
                <a:highlight>
                  <a:srgbClr val="FFFFFF"/>
                </a:highlight>
                <a:latin typeface="+mj-lt"/>
              </a:rPr>
              <a:t> WH, Street WN, Mangasarian OL. Image analysis and machine learning applied to breast cancer diagnosis and prognosis. Anal Quant Cytol </a:t>
            </a:r>
            <a:r>
              <a:rPr lang="en-US" b="0" i="0" dirty="0" err="1">
                <a:solidFill>
                  <a:srgbClr val="212121"/>
                </a:solidFill>
                <a:effectLst/>
                <a:highlight>
                  <a:srgbClr val="FFFFFF"/>
                </a:highlight>
                <a:latin typeface="+mj-lt"/>
              </a:rPr>
              <a:t>Histol</a:t>
            </a:r>
            <a:r>
              <a:rPr lang="en-US" b="0" i="0" dirty="0">
                <a:solidFill>
                  <a:srgbClr val="212121"/>
                </a:solidFill>
                <a:effectLst/>
                <a:highlight>
                  <a:srgbClr val="FFFFFF"/>
                </a:highlight>
                <a:latin typeface="+mj-lt"/>
              </a:rPr>
              <a:t>. 1995 Apr;17(2):77-87. PMID: 7612134.</a:t>
            </a:r>
          </a:p>
          <a:p>
            <a:pPr marL="342900" indent="-342900">
              <a:buAutoNum type="arabicPeriod"/>
            </a:pPr>
            <a:r>
              <a:rPr lang="en-US" b="0" i="0" dirty="0">
                <a:solidFill>
                  <a:srgbClr val="212121"/>
                </a:solidFill>
                <a:effectLst/>
                <a:highlight>
                  <a:srgbClr val="FFFFFF"/>
                </a:highlight>
                <a:latin typeface="+mj-lt"/>
              </a:rPr>
              <a:t>Bhushan A, Gonsalves A, Menon JU. Current State of Breast Cancer Diagnosis, Treatment, and </a:t>
            </a:r>
            <a:r>
              <a:rPr lang="en-US" b="0" i="0" dirty="0" err="1">
                <a:solidFill>
                  <a:srgbClr val="212121"/>
                </a:solidFill>
                <a:effectLst/>
                <a:highlight>
                  <a:srgbClr val="FFFFFF"/>
                </a:highlight>
                <a:latin typeface="+mj-lt"/>
              </a:rPr>
              <a:t>Theranostics</a:t>
            </a:r>
            <a:r>
              <a:rPr lang="en-US" b="0" i="0" dirty="0">
                <a:solidFill>
                  <a:srgbClr val="212121"/>
                </a:solidFill>
                <a:effectLst/>
                <a:highlight>
                  <a:srgbClr val="FFFFFF"/>
                </a:highlight>
                <a:latin typeface="+mj-lt"/>
              </a:rPr>
              <a:t>. Pharmaceutics. 2021 May 14;13(5):723. </a:t>
            </a:r>
            <a:r>
              <a:rPr lang="en-US" b="0" i="0" dirty="0" err="1">
                <a:solidFill>
                  <a:srgbClr val="212121"/>
                </a:solidFill>
                <a:effectLst/>
                <a:highlight>
                  <a:srgbClr val="FFFFFF"/>
                </a:highlight>
                <a:latin typeface="+mj-lt"/>
              </a:rPr>
              <a:t>doi</a:t>
            </a:r>
            <a:r>
              <a:rPr lang="en-US" b="0" i="0" dirty="0">
                <a:solidFill>
                  <a:srgbClr val="212121"/>
                </a:solidFill>
                <a:effectLst/>
                <a:highlight>
                  <a:srgbClr val="FFFFFF"/>
                </a:highlight>
                <a:latin typeface="+mj-lt"/>
              </a:rPr>
              <a:t>: 10.3390/pharmaceutics13050723. PMID: 34069059; PMCID: PMC8156889.</a:t>
            </a:r>
            <a:endParaRPr lang="en-US" dirty="0">
              <a:solidFill>
                <a:srgbClr val="212121"/>
              </a:solidFill>
              <a:highlight>
                <a:srgbClr val="FFFFFF"/>
              </a:highlight>
              <a:latin typeface="+mj-lt"/>
            </a:endParaRPr>
          </a:p>
          <a:p>
            <a:pPr marL="342900" indent="-342900">
              <a:buFontTx/>
              <a:buAutoNum type="arabicPeriod"/>
            </a:pPr>
            <a:r>
              <a:rPr lang="en-US" i="1" dirty="0">
                <a:effectLst/>
                <a:latin typeface="+mj-lt"/>
              </a:rPr>
              <a:t>1. supervised learning</a:t>
            </a:r>
            <a:r>
              <a:rPr lang="en-US" dirty="0">
                <a:effectLst/>
                <a:latin typeface="+mj-lt"/>
              </a:rPr>
              <a:t>. scikit. (n.d.). https://scikit-learn.org/stable/supervised_learning.html#supervised-learning </a:t>
            </a:r>
          </a:p>
          <a:p>
            <a:pPr marL="342900" indent="-342900">
              <a:buAutoNum type="arabicPeriod"/>
            </a:pPr>
            <a:r>
              <a:rPr lang="en-US" dirty="0">
                <a:latin typeface="+mj-lt"/>
              </a:rPr>
              <a:t>Centers for Disease Control and Prevention. (2023, July 25). How is breast cancer diagnosed?. Centers for Disease Control and Prevention. https://www.cdc.gov/cancer/breast/basic_info/diagnosis.htm </a:t>
            </a:r>
          </a:p>
          <a:p>
            <a:pPr marL="342900" indent="-342900">
              <a:buAutoNum type="arabicPeriod"/>
            </a:pPr>
            <a:r>
              <a:rPr lang="en-US" dirty="0">
                <a:latin typeface="+mj-lt"/>
              </a:rPr>
              <a:t>Narasimha A, Vasavi B, Kumar HM. Significance of nuclear morphometry in benign and malignant breast aspirates. Int J Appl Basic Med Res. 2013 Jan;3(1):22-6. </a:t>
            </a:r>
            <a:r>
              <a:rPr lang="en-US" dirty="0" err="1">
                <a:latin typeface="+mj-lt"/>
              </a:rPr>
              <a:t>doi</a:t>
            </a:r>
            <a:r>
              <a:rPr lang="en-US" dirty="0">
                <a:latin typeface="+mj-lt"/>
              </a:rPr>
              <a:t>: 10.4103/2229-516X.112237. PMID: 23776836; PMCID: PMC3678677.</a:t>
            </a:r>
          </a:p>
        </p:txBody>
      </p:sp>
    </p:spTree>
    <p:extLst>
      <p:ext uri="{BB962C8B-B14F-4D97-AF65-F5344CB8AC3E}">
        <p14:creationId xmlns:p14="http://schemas.microsoft.com/office/powerpoint/2010/main" val="2376724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88195" y="1069675"/>
            <a:ext cx="11015612" cy="1499321"/>
          </a:xfrm>
        </p:spPr>
        <p:txBody>
          <a:bodyPr>
            <a:normAutofit/>
          </a:bodyPr>
          <a:lstStyle/>
          <a:p>
            <a:r>
              <a:rPr lang="en-US" dirty="0"/>
              <a:t>THANK YOU</a:t>
            </a:r>
          </a:p>
        </p:txBody>
      </p:sp>
      <p:pic>
        <p:nvPicPr>
          <p:cNvPr id="81" name="Picture Placeholder 80" descr="Headshot Icon">
            <a:extLst>
              <a:ext uri="{FF2B5EF4-FFF2-40B4-BE49-F238E27FC236}">
                <a16:creationId xmlns:a16="http://schemas.microsoft.com/office/drawing/2014/main" id="{771D4BEA-C5CF-36DF-7AE9-464FA6599B63}"/>
              </a:ext>
            </a:extLst>
          </p:cNvPr>
          <p:cNvPicPr>
            <a:picLocks noGrp="1" noChangeAspect="1"/>
          </p:cNvPicPr>
          <p:nvPr>
            <p:ph type="pic" sz="quarter" idx="22"/>
          </p:nvPr>
        </p:nvPicPr>
        <p:blipFill>
          <a:blip r:embed="rId3">
            <a:extLst>
              <a:ext uri="{96DAC541-7B7A-43D3-8B79-37D633B846F1}">
                <asvg:svgBlip xmlns:asvg="http://schemas.microsoft.com/office/drawing/2016/SVG/main" r:embed="rId4"/>
              </a:ext>
            </a:extLst>
          </a:blip>
          <a:srcRect/>
          <a:stretch/>
        </p:blipFill>
        <p:spPr>
          <a:xfrm>
            <a:off x="1754768" y="3105917"/>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238812" y="3893330"/>
            <a:ext cx="3736664" cy="518795"/>
          </a:xfrm>
        </p:spPr>
        <p:txBody>
          <a:bodyPr/>
          <a:lstStyle/>
          <a:p>
            <a:r>
              <a:rPr lang="en-US" dirty="0"/>
              <a:t>Warner Alexis</a:t>
            </a:r>
          </a:p>
        </p:txBody>
      </p:sp>
      <p:pic>
        <p:nvPicPr>
          <p:cNvPr id="83" name="Picture Placeholder 82" descr="Phone Icon">
            <a:extLst>
              <a:ext uri="{FF2B5EF4-FFF2-40B4-BE49-F238E27FC236}">
                <a16:creationId xmlns:a16="http://schemas.microsoft.com/office/drawing/2014/main" id="{20ECAC80-D084-0482-0854-A98402CF0E41}"/>
              </a:ext>
            </a:extLst>
          </p:cNvPr>
          <p:cNvPicPr>
            <a:picLocks noGrp="1" noChangeAspect="1"/>
          </p:cNvPicPr>
          <p:nvPr>
            <p:ph type="pic" sz="quarter" idx="23"/>
          </p:nvPr>
        </p:nvPicPr>
        <p:blipFill>
          <a:blip r:embed="rId5">
            <a:extLst>
              <a:ext uri="{96DAC541-7B7A-43D3-8B79-37D633B846F1}">
                <asvg:svgBlip xmlns:asvg="http://schemas.microsoft.com/office/drawing/2016/SVG/main" r:embed="rId6"/>
              </a:ext>
            </a:extLst>
          </a:blip>
          <a:srcRect t="542" b="542"/>
          <a:stretch/>
        </p:blipFill>
        <p:spPr>
          <a:xfrm>
            <a:off x="5730238" y="3105917"/>
            <a:ext cx="731520" cy="731520"/>
          </a:xfrm>
        </p:spPr>
      </p:pic>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241056" y="3893330"/>
            <a:ext cx="3736658" cy="518795"/>
          </a:xfrm>
        </p:spPr>
        <p:txBody>
          <a:bodyPr/>
          <a:lstStyle/>
          <a:p>
            <a:r>
              <a:rPr lang="en-US" dirty="0"/>
              <a:t>00000000000</a:t>
            </a:r>
          </a:p>
        </p:txBody>
      </p:sp>
      <p:pic>
        <p:nvPicPr>
          <p:cNvPr id="85" name="Picture Placeholder 84" descr="Envelope Icon">
            <a:extLst>
              <a:ext uri="{FF2B5EF4-FFF2-40B4-BE49-F238E27FC236}">
                <a16:creationId xmlns:a16="http://schemas.microsoft.com/office/drawing/2014/main" id="{C43F558E-64AA-2F5D-01E3-6E208B387D6D}"/>
              </a:ext>
            </a:extLst>
          </p:cNvPr>
          <p:cNvPicPr>
            <a:picLocks noGrp="1" noChangeAspect="1"/>
          </p:cNvPicPr>
          <p:nvPr>
            <p:ph type="pic" sz="quarter" idx="24"/>
          </p:nvPr>
        </p:nvPicPr>
        <p:blipFill>
          <a:blip r:embed="rId7">
            <a:extLst>
              <a:ext uri="{96DAC541-7B7A-43D3-8B79-37D633B846F1}">
                <asvg:svgBlip xmlns:asvg="http://schemas.microsoft.com/office/drawing/2016/SVG/main" r:embed="rId8"/>
              </a:ext>
            </a:extLst>
          </a:blip>
          <a:srcRect/>
          <a:stretch/>
        </p:blipFill>
        <p:spPr>
          <a:xfrm>
            <a:off x="9705712" y="3105917"/>
            <a:ext cx="731520" cy="731520"/>
          </a:xfrm>
        </p:spPr>
      </p:pic>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216525" y="3893330"/>
            <a:ext cx="3736663" cy="518795"/>
          </a:xfrm>
        </p:spPr>
        <p:txBody>
          <a:bodyPr>
            <a:normAutofit fontScale="62500" lnSpcReduction="20000"/>
          </a:bodyPr>
          <a:lstStyle/>
          <a:p>
            <a:r>
              <a:rPr lang="en-US" dirty="0"/>
              <a:t>WARNER.ALEXIS44@spsmail.cuny.edu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613943" y="5161771"/>
            <a:ext cx="5167313" cy="518795"/>
          </a:xfrm>
        </p:spPr>
        <p:txBody>
          <a:bodyPr/>
          <a:lstStyle/>
          <a:p>
            <a:r>
              <a:rPr lang="en-US" dirty="0"/>
              <a:t>Breast cancer prediction</a:t>
            </a:r>
          </a:p>
        </p:txBody>
      </p:sp>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135465"/>
            <a:ext cx="5251450" cy="2421551"/>
          </a:xfrm>
        </p:spPr>
        <p:txBody>
          <a:bodyPr>
            <a:normAutofit/>
          </a:bodyPr>
          <a:lstStyle/>
          <a:p>
            <a:endParaRPr lang="en-US" dirty="0"/>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417424" y="4389120"/>
            <a:ext cx="4930025" cy="648393"/>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4</a:t>
            </a:fld>
            <a:endParaRPr lang="en-US" dirty="0"/>
          </a:p>
        </p:txBody>
      </p:sp>
      <p:pic>
        <p:nvPicPr>
          <p:cNvPr id="1026" name="Picture 2" descr="Breast Cancer in the Workplace | Blue at Work from Wellmark">
            <a:extLst>
              <a:ext uri="{FF2B5EF4-FFF2-40B4-BE49-F238E27FC236}">
                <a16:creationId xmlns:a16="http://schemas.microsoft.com/office/drawing/2014/main" id="{F7A315A1-B938-2563-CA1C-5E3787441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4572"/>
            <a:ext cx="62844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Breast Cancer Diagnosis</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7" name="Title 6">
            <a:extLst>
              <a:ext uri="{FF2B5EF4-FFF2-40B4-BE49-F238E27FC236}">
                <a16:creationId xmlns:a16="http://schemas.microsoft.com/office/drawing/2014/main" id="{73FF2317-E7AC-D707-3385-A68EB3695BC8}"/>
              </a:ext>
            </a:extLst>
          </p:cNvPr>
          <p:cNvSpPr>
            <a:spLocks noGrp="1"/>
          </p:cNvSpPr>
          <p:nvPr>
            <p:ph type="title"/>
          </p:nvPr>
        </p:nvSpPr>
        <p:spPr/>
        <p:txBody>
          <a:bodyPr/>
          <a:lstStyle/>
          <a:p>
            <a:endParaRPr lang="en-US" dirty="0"/>
          </a:p>
        </p:txBody>
      </p:sp>
      <p:pic>
        <p:nvPicPr>
          <p:cNvPr id="2052" name="Picture 4">
            <a:extLst>
              <a:ext uri="{FF2B5EF4-FFF2-40B4-BE49-F238E27FC236}">
                <a16:creationId xmlns:a16="http://schemas.microsoft.com/office/drawing/2014/main" id="{F554263F-D3E3-AF7B-2539-825FE7A59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0575"/>
            <a:ext cx="121920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13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EC8E-A03A-A944-67CD-E88BACC6FA3A}"/>
              </a:ext>
            </a:extLst>
          </p:cNvPr>
          <p:cNvSpPr>
            <a:spLocks noGrp="1"/>
          </p:cNvSpPr>
          <p:nvPr>
            <p:ph type="title"/>
          </p:nvPr>
        </p:nvSpPr>
        <p:spPr>
          <a:xfrm>
            <a:off x="246888" y="1198880"/>
            <a:ext cx="10862099" cy="4460240"/>
          </a:xfrm>
        </p:spPr>
        <p:txBody>
          <a:bodyPr/>
          <a:lstStyle/>
          <a:p>
            <a:r>
              <a:rPr lang="en-US" sz="1600" b="1" dirty="0"/>
              <a:t>Diagnosis</a:t>
            </a:r>
            <a:br>
              <a:rPr lang="en-US" sz="1600" dirty="0"/>
            </a:br>
            <a:r>
              <a:rPr lang="en-US" sz="1600" b="1" dirty="0"/>
              <a:t>Breast ultrasound. </a:t>
            </a:r>
            <a:r>
              <a:rPr lang="en-US" sz="1600" dirty="0"/>
              <a:t>A machine that uses sound waves to make pictures, called sonograms, of areas inside the breast</a:t>
            </a:r>
            <a:br>
              <a:rPr lang="en-US" sz="1600" dirty="0"/>
            </a:br>
            <a:br>
              <a:rPr lang="en-US" sz="1600" dirty="0"/>
            </a:br>
            <a:r>
              <a:rPr lang="en-US" sz="1600" b="1" dirty="0"/>
              <a:t>Diagnostic mammogram. </a:t>
            </a:r>
            <a:r>
              <a:rPr lang="en-US" sz="1600" dirty="0"/>
              <a:t>This is a more detailed X-ray of the breast</a:t>
            </a:r>
            <a:br>
              <a:rPr lang="en-US" sz="1600" b="1" dirty="0"/>
            </a:br>
            <a:br>
              <a:rPr lang="en-US" sz="1600" b="1" dirty="0"/>
            </a:br>
            <a:br>
              <a:rPr lang="en-US" sz="1600" dirty="0"/>
            </a:br>
            <a:r>
              <a:rPr lang="en-US" sz="1600" b="1" dirty="0"/>
              <a:t>Breast magnetic resonance imaging (MRI). </a:t>
            </a:r>
            <a:r>
              <a:rPr lang="en-US" sz="1600" dirty="0"/>
              <a:t>The MRI scan will make detailed pictures of areas inside the breast.</a:t>
            </a:r>
            <a:br>
              <a:rPr lang="en-US" sz="1600" dirty="0"/>
            </a:br>
            <a:br>
              <a:rPr lang="en-US" sz="1600" dirty="0"/>
            </a:br>
            <a:r>
              <a:rPr lang="en-US" sz="1600" b="1" dirty="0"/>
              <a:t>Biopsy. </a:t>
            </a:r>
            <a:r>
              <a:rPr lang="en-US" sz="1600" dirty="0"/>
              <a:t>This is a test that removes tissue or fluid from the breast to be looked at under a microscope and do more testing.</a:t>
            </a:r>
            <a:br>
              <a:rPr lang="en-US" sz="1600" dirty="0"/>
            </a:br>
            <a:br>
              <a:rPr lang="en-US" sz="1800" dirty="0"/>
            </a:br>
            <a:endParaRPr lang="en-US" sz="1800" dirty="0"/>
          </a:p>
        </p:txBody>
      </p:sp>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Breast cancer diagnosis</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61410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EC8E-A03A-A944-67CD-E88BACC6FA3A}"/>
              </a:ext>
            </a:extLst>
          </p:cNvPr>
          <p:cNvSpPr>
            <a:spLocks noGrp="1"/>
          </p:cNvSpPr>
          <p:nvPr>
            <p:ph type="title"/>
          </p:nvPr>
        </p:nvSpPr>
        <p:spPr>
          <a:xfrm>
            <a:off x="246888" y="850392"/>
            <a:ext cx="10862099" cy="6312408"/>
          </a:xfrm>
        </p:spPr>
        <p:txBody>
          <a:bodyPr/>
          <a:lstStyle/>
          <a:p>
            <a:r>
              <a:rPr lang="en-US" sz="1600" b="1" dirty="0"/>
              <a:t>Data analysis</a:t>
            </a:r>
            <a:br>
              <a:rPr lang="en-US" sz="1600" dirty="0"/>
            </a:br>
            <a:r>
              <a:rPr lang="en-US" sz="1600" b="1" dirty="0"/>
              <a:t>pandas</a:t>
            </a:r>
            <a:r>
              <a:rPr lang="en-US" sz="1600" dirty="0"/>
              <a:t> as pd</a:t>
            </a:r>
            <a:br>
              <a:rPr lang="en-US" sz="1600" dirty="0"/>
            </a:br>
            <a:r>
              <a:rPr lang="en-US" sz="1600" b="1" dirty="0" err="1"/>
              <a:t>matplotlib</a:t>
            </a:r>
            <a:r>
              <a:rPr lang="en-US" sz="1600" dirty="0" err="1"/>
              <a:t>.pyplot</a:t>
            </a:r>
            <a:r>
              <a:rPr lang="en-US" sz="1600" dirty="0"/>
              <a:t> as </a:t>
            </a:r>
            <a:r>
              <a:rPr lang="en-US" sz="1600" dirty="0" err="1"/>
              <a:t>plt</a:t>
            </a:r>
            <a:r>
              <a:rPr lang="en-US" sz="1600" dirty="0"/>
              <a:t> </a:t>
            </a:r>
            <a:br>
              <a:rPr lang="en-US" sz="1600" dirty="0"/>
            </a:br>
            <a:r>
              <a:rPr lang="en-US" sz="1600" b="1" dirty="0" err="1"/>
              <a:t>plotly.express</a:t>
            </a:r>
            <a:r>
              <a:rPr lang="en-US" sz="1600" b="1" dirty="0"/>
              <a:t> </a:t>
            </a:r>
            <a:r>
              <a:rPr lang="en-US" sz="1600" dirty="0"/>
              <a:t>as </a:t>
            </a:r>
            <a:r>
              <a:rPr lang="en-US" sz="1600" dirty="0" err="1"/>
              <a:t>px</a:t>
            </a:r>
            <a:br>
              <a:rPr lang="en-US" sz="1600" dirty="0"/>
            </a:br>
            <a:r>
              <a:rPr lang="en-US" sz="1600" b="1" dirty="0"/>
              <a:t>seaborn</a:t>
            </a:r>
            <a:r>
              <a:rPr lang="en-US" sz="1600" dirty="0"/>
              <a:t> as </a:t>
            </a:r>
            <a:r>
              <a:rPr lang="en-US" sz="1600" dirty="0" err="1"/>
              <a:t>sns</a:t>
            </a:r>
            <a:br>
              <a:rPr lang="en-US" sz="1600" dirty="0"/>
            </a:br>
            <a:r>
              <a:rPr lang="en-US" sz="1600" b="1" dirty="0" err="1"/>
              <a:t>ucimlrepo</a:t>
            </a:r>
            <a:br>
              <a:rPr lang="en-US" sz="1600" dirty="0"/>
            </a:br>
            <a:br>
              <a:rPr lang="en-US" sz="1600" dirty="0"/>
            </a:br>
            <a:r>
              <a:rPr lang="en-US" sz="1600" b="1" dirty="0"/>
              <a:t>feature selection</a:t>
            </a:r>
            <a:br>
              <a:rPr lang="en-US" sz="1600" dirty="0"/>
            </a:br>
            <a:r>
              <a:rPr lang="en-US" sz="1600" b="1" dirty="0" err="1"/>
              <a:t>sklearn</a:t>
            </a:r>
            <a:r>
              <a:rPr lang="en-US" sz="1600" dirty="0"/>
              <a:t>: preprocessing, </a:t>
            </a:r>
            <a:r>
              <a:rPr lang="en-US" sz="1600" dirty="0" err="1"/>
              <a:t>mutual_info_regression</a:t>
            </a:r>
            <a:br>
              <a:rPr lang="en-US" sz="1600" dirty="0"/>
            </a:br>
            <a:r>
              <a:rPr lang="en-US" sz="1600" b="1" dirty="0" err="1"/>
              <a:t>sklearn</a:t>
            </a:r>
            <a:r>
              <a:rPr lang="en-US" sz="1600" dirty="0" err="1"/>
              <a:t>.feature_selection</a:t>
            </a:r>
            <a:r>
              <a:rPr lang="en-US" sz="1600" dirty="0"/>
              <a:t> : </a:t>
            </a:r>
            <a:r>
              <a:rPr lang="en-US" sz="1600" dirty="0" err="1"/>
              <a:t>selectbest</a:t>
            </a:r>
            <a:r>
              <a:rPr lang="en-US" sz="1600" dirty="0"/>
              <a:t>, </a:t>
            </a:r>
            <a:r>
              <a:rPr lang="en-US" sz="1600" dirty="0" err="1"/>
              <a:t>selectpercentile</a:t>
            </a:r>
            <a:r>
              <a:rPr lang="en-US" sz="1600" dirty="0"/>
              <a:t>, chi2</a:t>
            </a:r>
            <a:br>
              <a:rPr lang="en-US" sz="1600" dirty="0"/>
            </a:br>
            <a:r>
              <a:rPr lang="en-US" sz="1600" b="1" dirty="0" err="1"/>
              <a:t>statmodels</a:t>
            </a:r>
            <a:r>
              <a:rPr lang="en-US" sz="1600" dirty="0" err="1"/>
              <a:t>.api</a:t>
            </a:r>
            <a:r>
              <a:rPr lang="en-US" sz="1600" dirty="0"/>
              <a:t> as </a:t>
            </a:r>
            <a:r>
              <a:rPr lang="en-US" sz="1600" dirty="0" err="1"/>
              <a:t>sm</a:t>
            </a:r>
            <a:br>
              <a:rPr lang="en-US" sz="1600" dirty="0"/>
            </a:br>
            <a:r>
              <a:rPr lang="en-US" sz="1600" b="1" dirty="0" err="1"/>
              <a:t>statmodels</a:t>
            </a:r>
            <a:r>
              <a:rPr lang="en-US" sz="1600" dirty="0" err="1"/>
              <a:t>.stats.outliers_influence</a:t>
            </a:r>
            <a:r>
              <a:rPr lang="en-US" sz="1600" dirty="0"/>
              <a:t> : </a:t>
            </a:r>
            <a:r>
              <a:rPr lang="en-US" sz="1600" dirty="0" err="1"/>
              <a:t>variance_inflation_factor</a:t>
            </a:r>
            <a:br>
              <a:rPr lang="en-US" sz="1600" dirty="0"/>
            </a:br>
            <a:br>
              <a:rPr lang="en-US" sz="1600" dirty="0"/>
            </a:br>
            <a:r>
              <a:rPr lang="en-US" sz="1600" b="1" dirty="0"/>
              <a:t>model development</a:t>
            </a:r>
            <a:br>
              <a:rPr lang="en-US" sz="1600" dirty="0"/>
            </a:br>
            <a:r>
              <a:rPr lang="en-US" sz="1600" b="1" dirty="0" err="1"/>
              <a:t>sklearn</a:t>
            </a:r>
            <a:r>
              <a:rPr lang="en-US" sz="1600" dirty="0" err="1"/>
              <a:t>.model_selection</a:t>
            </a:r>
            <a:r>
              <a:rPr lang="en-US" sz="1600" dirty="0"/>
              <a:t> : </a:t>
            </a:r>
            <a:r>
              <a:rPr lang="en-US" sz="1600" dirty="0" err="1"/>
              <a:t>train_test_split</a:t>
            </a:r>
            <a:r>
              <a:rPr lang="en-US" sz="1600" dirty="0"/>
              <a:t>, </a:t>
            </a:r>
            <a:r>
              <a:rPr lang="en-US" sz="1600" dirty="0" err="1"/>
              <a:t>validation_curve</a:t>
            </a:r>
            <a:r>
              <a:rPr lang="en-US" sz="1600" dirty="0"/>
              <a:t>, </a:t>
            </a:r>
            <a:r>
              <a:rPr lang="en-US" sz="1600" dirty="0" err="1"/>
              <a:t>cross_val_score</a:t>
            </a:r>
            <a:br>
              <a:rPr lang="en-US" sz="1600" dirty="0"/>
            </a:br>
            <a:r>
              <a:rPr lang="en-US" sz="1600" b="1" dirty="0" err="1"/>
              <a:t>sklearn</a:t>
            </a:r>
            <a:r>
              <a:rPr lang="en-US" sz="1600" dirty="0" err="1"/>
              <a:t>.metrics</a:t>
            </a:r>
            <a:r>
              <a:rPr lang="en-US" sz="1600" dirty="0"/>
              <a:t> : </a:t>
            </a:r>
            <a:r>
              <a:rPr lang="en-US" sz="1600" dirty="0" err="1"/>
              <a:t>accuracy_score</a:t>
            </a:r>
            <a:r>
              <a:rPr lang="en-US" sz="1600" dirty="0"/>
              <a:t>, </a:t>
            </a:r>
            <a:r>
              <a:rPr lang="en-US" sz="1600" dirty="0" err="1"/>
              <a:t>confusion_matrix</a:t>
            </a:r>
            <a:r>
              <a:rPr lang="en-US" sz="1600" dirty="0"/>
              <a:t>, </a:t>
            </a:r>
            <a:r>
              <a:rPr lang="en-US" sz="1600" dirty="0" err="1"/>
              <a:t>classification_report</a:t>
            </a:r>
            <a:r>
              <a:rPr lang="en-US" sz="1600" dirty="0"/>
              <a:t>, </a:t>
            </a:r>
            <a:r>
              <a:rPr lang="en-US" sz="1600" dirty="0" err="1"/>
              <a:t>precision_score</a:t>
            </a:r>
            <a:r>
              <a:rPr lang="en-US" sz="1600" dirty="0"/>
              <a:t>, </a:t>
            </a:r>
            <a:r>
              <a:rPr lang="en-US" sz="1600" dirty="0" err="1"/>
              <a:t>recall_score</a:t>
            </a:r>
            <a:r>
              <a:rPr lang="en-US" sz="1600" dirty="0"/>
              <a:t>, f1_score, </a:t>
            </a:r>
            <a:r>
              <a:rPr lang="en-US" sz="1600" dirty="0" err="1"/>
              <a:t>RocCurveDisplay</a:t>
            </a:r>
            <a:r>
              <a:rPr lang="en-US" sz="1600" dirty="0"/>
              <a:t>, </a:t>
            </a:r>
            <a:r>
              <a:rPr lang="en-US" sz="1600" dirty="0" err="1"/>
              <a:t>roc_curve</a:t>
            </a:r>
            <a:r>
              <a:rPr lang="en-US" sz="1600" dirty="0"/>
              <a:t>, </a:t>
            </a:r>
            <a:r>
              <a:rPr lang="en-US" sz="1600" dirty="0" err="1"/>
              <a:t>ConfusionMatrixDisplay</a:t>
            </a:r>
            <a:br>
              <a:rPr lang="en-US" sz="1600" dirty="0"/>
            </a:br>
            <a:r>
              <a:rPr lang="en-US" sz="1600" b="1" dirty="0" err="1"/>
              <a:t>sklearn</a:t>
            </a:r>
            <a:r>
              <a:rPr lang="en-US" sz="1600" dirty="0" err="1"/>
              <a:t>.linear_model</a:t>
            </a:r>
            <a:r>
              <a:rPr lang="en-US" sz="1600" dirty="0"/>
              <a:t>: </a:t>
            </a:r>
            <a:r>
              <a:rPr lang="en-US" sz="1600" dirty="0" err="1"/>
              <a:t>LogisticRegression</a:t>
            </a:r>
            <a:br>
              <a:rPr lang="en-US" sz="1600" dirty="0"/>
            </a:br>
            <a:r>
              <a:rPr lang="en-US" sz="1600" b="1" dirty="0" err="1"/>
              <a:t>sklearn</a:t>
            </a:r>
            <a:r>
              <a:rPr lang="en-US" sz="1600" dirty="0" err="1"/>
              <a:t>.neighbors</a:t>
            </a:r>
            <a:r>
              <a:rPr lang="en-US" sz="1600" dirty="0"/>
              <a:t>: </a:t>
            </a:r>
            <a:r>
              <a:rPr lang="en-US" sz="1600" dirty="0" err="1"/>
              <a:t>KNeighborsClassifier</a:t>
            </a:r>
            <a:br>
              <a:rPr lang="en-US" sz="1600" dirty="0"/>
            </a:br>
            <a:r>
              <a:rPr lang="en-US" sz="1600" b="1" dirty="0" err="1"/>
              <a:t>sklearn</a:t>
            </a:r>
            <a:r>
              <a:rPr lang="en-US" sz="1600" dirty="0" err="1"/>
              <a:t>.ensemble</a:t>
            </a:r>
            <a:r>
              <a:rPr lang="en-US" sz="1600" dirty="0"/>
              <a:t>: </a:t>
            </a:r>
            <a:r>
              <a:rPr lang="en-US" sz="1600" dirty="0" err="1"/>
              <a:t>RandomForestClassifier</a:t>
            </a:r>
            <a:r>
              <a:rPr lang="en-US" sz="1600" dirty="0"/>
              <a:t>, </a:t>
            </a:r>
            <a:r>
              <a:rPr lang="en-US" sz="1600" dirty="0" err="1"/>
              <a:t>GradientBoostingClassifier</a:t>
            </a:r>
            <a:br>
              <a:rPr lang="en-US" sz="1600" dirty="0"/>
            </a:br>
            <a:r>
              <a:rPr lang="en-US" sz="1600" b="1" dirty="0" err="1"/>
              <a:t>sklearn</a:t>
            </a:r>
            <a:r>
              <a:rPr lang="en-US" sz="1600" dirty="0" err="1"/>
              <a:t>.tree</a:t>
            </a:r>
            <a:r>
              <a:rPr lang="en-US" sz="1600" dirty="0"/>
              <a:t>: </a:t>
            </a:r>
            <a:r>
              <a:rPr lang="en-US" sz="1600" dirty="0" err="1"/>
              <a:t>DecisionTreeClassifier</a:t>
            </a:r>
            <a:br>
              <a:rPr lang="en-US" sz="1600" dirty="0"/>
            </a:br>
            <a:r>
              <a:rPr lang="en-US" sz="1600" b="1" dirty="0" err="1"/>
              <a:t>sklearn</a:t>
            </a:r>
            <a:r>
              <a:rPr lang="en-US" sz="1600" dirty="0" err="1"/>
              <a:t>.svm</a:t>
            </a:r>
            <a:r>
              <a:rPr lang="en-US" sz="1600" dirty="0"/>
              <a:t>: svc</a:t>
            </a:r>
            <a:br>
              <a:rPr lang="en-US" sz="1600" dirty="0"/>
            </a:br>
            <a:r>
              <a:rPr lang="en-US" sz="1600" b="1" dirty="0" err="1"/>
              <a:t>xgboost</a:t>
            </a:r>
            <a:r>
              <a:rPr lang="en-US" sz="1600" dirty="0"/>
              <a:t>: </a:t>
            </a:r>
            <a:r>
              <a:rPr lang="en-US" sz="1600" dirty="0" err="1"/>
              <a:t>XGBClassifier</a:t>
            </a:r>
            <a:r>
              <a:rPr lang="en-US" sz="1600" dirty="0"/>
              <a:t> </a:t>
            </a:r>
            <a:br>
              <a:rPr lang="en-US" sz="1600" dirty="0"/>
            </a:br>
            <a:br>
              <a:rPr lang="en-US" sz="1800" dirty="0"/>
            </a:br>
            <a:endParaRPr lang="en-US" sz="1800" dirty="0"/>
          </a:p>
        </p:txBody>
      </p:sp>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Library </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78787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246888" y="208470"/>
            <a:ext cx="5012987" cy="365125"/>
          </a:xfrm>
        </p:spPr>
        <p:txBody>
          <a:bodyPr/>
          <a:lstStyle/>
          <a:p>
            <a:r>
              <a:rPr lang="en-US" dirty="0"/>
              <a:t>Breast cancer data set</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6" name="Picture 5">
            <a:extLst>
              <a:ext uri="{FF2B5EF4-FFF2-40B4-BE49-F238E27FC236}">
                <a16:creationId xmlns:a16="http://schemas.microsoft.com/office/drawing/2014/main" id="{D655E7A1-55CB-9FF0-8A3F-347F8C60FE56}"/>
              </a:ext>
            </a:extLst>
          </p:cNvPr>
          <p:cNvPicPr>
            <a:picLocks noChangeAspect="1"/>
          </p:cNvPicPr>
          <p:nvPr/>
        </p:nvPicPr>
        <p:blipFill>
          <a:blip r:embed="rId3"/>
          <a:stretch>
            <a:fillRect/>
          </a:stretch>
        </p:blipFill>
        <p:spPr>
          <a:xfrm>
            <a:off x="-71120" y="573595"/>
            <a:ext cx="11054080" cy="6075935"/>
          </a:xfrm>
          <a:prstGeom prst="rect">
            <a:avLst/>
          </a:prstGeom>
        </p:spPr>
      </p:pic>
    </p:spTree>
    <p:extLst>
      <p:ext uri="{BB962C8B-B14F-4D97-AF65-F5344CB8AC3E}">
        <p14:creationId xmlns:p14="http://schemas.microsoft.com/office/powerpoint/2010/main" val="3266521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A3D3C9-2211-7A62-BFED-E95FDA49D915}"/>
              </a:ext>
            </a:extLst>
          </p:cNvPr>
          <p:cNvSpPr>
            <a:spLocks noGrp="1"/>
          </p:cNvSpPr>
          <p:nvPr>
            <p:ph type="title"/>
          </p:nvPr>
        </p:nvSpPr>
        <p:spPr/>
        <p:txBody>
          <a:bodyPr/>
          <a:lstStyle/>
          <a:p>
            <a:pPr marL="342900" indent="-342900">
              <a:buFont typeface="Arial" panose="020B0604020202020204" pitchFamily="34" charset="0"/>
              <a:buChar char="•"/>
            </a:pPr>
            <a:r>
              <a:rPr lang="en-US" sz="2000" b="1" dirty="0"/>
              <a:t>Data Preprocessing</a:t>
            </a:r>
            <a:br>
              <a:rPr lang="en-US" sz="2000" dirty="0"/>
            </a:br>
            <a:r>
              <a:rPr lang="en-US" sz="2000" dirty="0"/>
              <a:t>the concept of changing the raw data into a clean data set</a:t>
            </a:r>
            <a:br>
              <a:rPr lang="en-US" sz="2000" dirty="0"/>
            </a:br>
            <a:r>
              <a:rPr lang="en-US" sz="2000" dirty="0"/>
              <a:t>1. Transformation</a:t>
            </a:r>
            <a:br>
              <a:rPr lang="en-US" sz="2000" dirty="0"/>
            </a:br>
            <a:r>
              <a:rPr lang="en-US" sz="2000" dirty="0"/>
              <a:t>2. Multivariate analysis</a:t>
            </a:r>
            <a:br>
              <a:rPr lang="en-US" sz="2000" dirty="0"/>
            </a:br>
            <a:r>
              <a:rPr lang="en-US" sz="2000" dirty="0"/>
              <a:t>3. Removing outliers and unwanted columns</a:t>
            </a:r>
          </a:p>
        </p:txBody>
      </p:sp>
      <p:sp>
        <p:nvSpPr>
          <p:cNvPr id="4" name="Text Placeholder 3">
            <a:extLst>
              <a:ext uri="{FF2B5EF4-FFF2-40B4-BE49-F238E27FC236}">
                <a16:creationId xmlns:a16="http://schemas.microsoft.com/office/drawing/2014/main" id="{175194DF-D9C6-EC68-725F-FAF7070B7AEB}"/>
              </a:ext>
            </a:extLst>
          </p:cNvPr>
          <p:cNvSpPr>
            <a:spLocks noGrp="1"/>
          </p:cNvSpPr>
          <p:nvPr>
            <p:ph type="body" idx="1"/>
          </p:nvPr>
        </p:nvSpPr>
        <p:spPr>
          <a:xfrm>
            <a:off x="64655" y="221770"/>
            <a:ext cx="5012987" cy="365125"/>
          </a:xfrm>
        </p:spPr>
        <p:txBody>
          <a:bodyPr/>
          <a:lstStyle/>
          <a:p>
            <a:r>
              <a:rPr lang="en-US" dirty="0"/>
              <a:t>Data preprocessing</a:t>
            </a:r>
          </a:p>
        </p:txBody>
      </p:sp>
      <p:sp>
        <p:nvSpPr>
          <p:cNvPr id="5" name="Slide Number Placeholder 4">
            <a:extLst>
              <a:ext uri="{FF2B5EF4-FFF2-40B4-BE49-F238E27FC236}">
                <a16:creationId xmlns:a16="http://schemas.microsoft.com/office/drawing/2014/main" id="{0F8EA776-1A49-F0C6-2646-334AF36EA8E2}"/>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7" name="AutoShape 2">
            <a:extLst>
              <a:ext uri="{FF2B5EF4-FFF2-40B4-BE49-F238E27FC236}">
                <a16:creationId xmlns:a16="http://schemas.microsoft.com/office/drawing/2014/main" id="{8EE1F74E-F8F9-2FFB-32C2-CA4F01DD9D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65DAC85D-DD4F-B14B-8205-0E6AD08D6AE7}"/>
              </a:ext>
            </a:extLst>
          </p:cNvPr>
          <p:cNvSpPr>
            <a:spLocks noChangeAspect="1" noChangeArrowheads="1"/>
          </p:cNvSpPr>
          <p:nvPr/>
        </p:nvSpPr>
        <p:spPr bwMode="auto">
          <a:xfrm>
            <a:off x="3319272" y="2313432"/>
            <a:ext cx="3081528" cy="22677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AD65D84F-E5C2-0CD0-D700-012D4055383A}"/>
              </a:ext>
            </a:extLst>
          </p:cNvPr>
          <p:cNvPicPr>
            <a:picLocks noChangeAspect="1"/>
          </p:cNvPicPr>
          <p:nvPr/>
        </p:nvPicPr>
        <p:blipFill>
          <a:blip r:embed="rId3"/>
          <a:stretch>
            <a:fillRect/>
          </a:stretch>
        </p:blipFill>
        <p:spPr>
          <a:xfrm>
            <a:off x="-106218" y="1096210"/>
            <a:ext cx="5897418" cy="3484934"/>
          </a:xfrm>
          <a:prstGeom prst="rect">
            <a:avLst/>
          </a:prstGeom>
        </p:spPr>
      </p:pic>
    </p:spTree>
    <p:extLst>
      <p:ext uri="{BB962C8B-B14F-4D97-AF65-F5344CB8AC3E}">
        <p14:creationId xmlns:p14="http://schemas.microsoft.com/office/powerpoint/2010/main" val="4011927950"/>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5" id="{74D298B5-FAE9-4D91-8AD3-354AA238A8E7}" vid="{0D6DFA8C-0A0F-4951-8DB6-6C087E189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074DCF7-C5F7-4553-B05A-90B884BF2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6116A8-BE46-4D3A-804C-09C6ADBA2EDF}">
  <ds:schemaRefs>
    <ds:schemaRef ds:uri="http://schemas.microsoft.com/sharepoint/v3/contenttype/forms"/>
  </ds:schemaRefs>
</ds:datastoreItem>
</file>

<file path=customXml/itemProps3.xml><?xml version="1.0" encoding="utf-8"?>
<ds:datastoreItem xmlns:ds="http://schemas.openxmlformats.org/officeDocument/2006/customXml" ds:itemID="{0CDF8656-0242-4B63-8FCA-04D06A7F29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13893</TotalTime>
  <Words>2026</Words>
  <Application>Microsoft Office PowerPoint</Application>
  <PresentationFormat>Widescreen</PresentationFormat>
  <Paragraphs>151</Paragraphs>
  <Slides>32</Slides>
  <Notes>31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Consolas</vt:lpstr>
      <vt:lpstr>Google Sans</vt:lpstr>
      <vt:lpstr>Open Sans</vt:lpstr>
      <vt:lpstr>Open Sans Semibold</vt:lpstr>
      <vt:lpstr>Söhne</vt:lpstr>
      <vt:lpstr>source-serif-pro</vt:lpstr>
      <vt:lpstr>Wingdings</vt:lpstr>
      <vt:lpstr>Custom</vt:lpstr>
      <vt:lpstr>Warner Alexis.</vt:lpstr>
      <vt:lpstr>Online</vt:lpstr>
      <vt:lpstr>abstract</vt:lpstr>
      <vt:lpstr>PowerPoint Presentation</vt:lpstr>
      <vt:lpstr>PowerPoint Presentation</vt:lpstr>
      <vt:lpstr>Diagnosis Breast ultrasound. A machine that uses sound waves to make pictures, called sonograms, of areas inside the breast  Diagnostic mammogram. This is a more detailed X-ray of the breast   Breast magnetic resonance imaging (MRI). The MRI scan will make detailed pictures of areas inside the breast.  Biopsy. This is a test that removes tissue or fluid from the breast to be looked at under a microscope and do more testing.  </vt:lpstr>
      <vt:lpstr>Data analysis pandas as pd matplotlib.pyplot as plt  plotly.express as px seaborn as sns ucimlrepo  feature selection sklearn: preprocessing, mutual_info_regression sklearn.feature_selection : selectbest, selectpercentile, chi2 statmodels.api as sm statmodels.stats.outliers_influence : variance_inflation_factor  model development sklearn.model_selection : train_test_split, validation_curve, cross_val_score sklearn.metrics : accuracy_score, confusion_matrix, classification_report, precision_score, recall_score, f1_score, RocCurveDisplay, roc_curve, ConfusionMatrixDisplay sklearn.linear_model: LogisticRegression sklearn.neighbors: KNeighborsClassifier sklearn.ensemble: RandomForestClassifier, GradientBoostingClassifier sklearn.tree: DecisionTreeClassifier sklearn.svm: svc xgboost: XGBClassifier   </vt:lpstr>
      <vt:lpstr>PowerPoint Presentation</vt:lpstr>
      <vt:lpstr>Data Preprocessing the concept of changing the raw data into a clean data set 1. Transformation 2. Multivariate analysis 3. Removing outliers and unwanted columns</vt:lpstr>
      <vt:lpstr>PowerPoint Presentation</vt:lpstr>
      <vt:lpstr>Data set: 569 observations 32 columns</vt:lpstr>
      <vt:lpstr>Malignant abnormal cells that divide and grow uncontrollably,  benign noncancerous masses of cells that grow slowly </vt:lpstr>
      <vt:lpstr>Nuclear area, perimeter, diameter, compactness, concave points are very important in differentiating benign, and malignant tumors</vt:lpstr>
      <vt:lpstr>PowerPoint Presentation</vt:lpstr>
      <vt:lpstr>PowerPoint Presentation</vt:lpstr>
      <vt:lpstr>PowerPoint Presentation</vt:lpstr>
      <vt:lpstr>PowerPoint Presentation</vt:lpstr>
      <vt:lpstr>PowerPoint Presentation</vt:lpstr>
      <vt:lpstr>PowerPoint Presentation</vt:lpstr>
      <vt:lpstr>P-value  (&lt;0.05): variables with blue are statistically significant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warner giovani alexis</dc:creator>
  <cp:lastModifiedBy>7719</cp:lastModifiedBy>
  <cp:revision>21</cp:revision>
  <dcterms:created xsi:type="dcterms:W3CDTF">2023-09-14T19:54:33Z</dcterms:created>
  <dcterms:modified xsi:type="dcterms:W3CDTF">2024-05-13T03:23:22Z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